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336" r:id="rId2"/>
    <p:sldId id="303" r:id="rId3"/>
    <p:sldId id="363" r:id="rId4"/>
    <p:sldId id="362" r:id="rId5"/>
    <p:sldId id="364" r:id="rId6"/>
    <p:sldId id="331" r:id="rId7"/>
    <p:sldId id="365" r:id="rId8"/>
    <p:sldId id="367" r:id="rId9"/>
    <p:sldId id="366" r:id="rId10"/>
    <p:sldId id="368" r:id="rId11"/>
    <p:sldId id="359" r:id="rId12"/>
    <p:sldId id="256" r:id="rId13"/>
    <p:sldId id="272" r:id="rId14"/>
    <p:sldId id="265" r:id="rId15"/>
    <p:sldId id="259" r:id="rId16"/>
    <p:sldId id="262" r:id="rId17"/>
    <p:sldId id="268" r:id="rId18"/>
    <p:sldId id="267" r:id="rId19"/>
    <p:sldId id="276" r:id="rId20"/>
    <p:sldId id="277" r:id="rId21"/>
    <p:sldId id="278" r:id="rId22"/>
    <p:sldId id="385" r:id="rId23"/>
    <p:sldId id="284" r:id="rId24"/>
    <p:sldId id="292" r:id="rId25"/>
    <p:sldId id="289" r:id="rId26"/>
    <p:sldId id="291" r:id="rId27"/>
    <p:sldId id="280" r:id="rId28"/>
    <p:sldId id="293" r:id="rId29"/>
    <p:sldId id="369" r:id="rId30"/>
    <p:sldId id="257" r:id="rId31"/>
    <p:sldId id="370" r:id="rId32"/>
    <p:sldId id="258" r:id="rId33"/>
    <p:sldId id="281" r:id="rId34"/>
    <p:sldId id="260" r:id="rId35"/>
    <p:sldId id="371" r:id="rId36"/>
    <p:sldId id="264" r:id="rId37"/>
    <p:sldId id="266" r:id="rId38"/>
    <p:sldId id="372" r:id="rId39"/>
    <p:sldId id="373" r:id="rId40"/>
    <p:sldId id="374" r:id="rId41"/>
    <p:sldId id="375" r:id="rId42"/>
    <p:sldId id="376" r:id="rId43"/>
    <p:sldId id="377" r:id="rId44"/>
    <p:sldId id="378" r:id="rId45"/>
    <p:sldId id="379" r:id="rId46"/>
    <p:sldId id="380" r:id="rId47"/>
    <p:sldId id="381" r:id="rId48"/>
    <p:sldId id="382" r:id="rId49"/>
    <p:sldId id="383" r:id="rId50"/>
    <p:sldId id="361" r:id="rId51"/>
    <p:sldId id="384" r:id="rId52"/>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68" autoAdjust="0"/>
    <p:restoredTop sz="72925" autoAdjust="0"/>
  </p:normalViewPr>
  <p:slideViewPr>
    <p:cSldViewPr>
      <p:cViewPr varScale="1">
        <p:scale>
          <a:sx n="87" d="100"/>
          <a:sy n="87" d="100"/>
        </p:scale>
        <p:origin x="60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1" d="100"/>
          <a:sy n="81" d="100"/>
        </p:scale>
        <p:origin x="-3972" y="-102"/>
      </p:cViewPr>
      <p:guideLst>
        <p:guide orient="horz" pos="3126"/>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14BAE693-6910-45CC-A0F0-E7002C65F0F7}" type="datetimeFigureOut">
              <a:rPr lang="en-GB" smtClean="0"/>
              <a:t>12/04/2019</a:t>
            </a:fld>
            <a:endParaRPr lang="en-GB"/>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B90365D9-FB80-4415-B36E-3820098870D3}" type="slidenum">
              <a:rPr lang="en-GB" smtClean="0"/>
              <a:t>‹#›</a:t>
            </a:fld>
            <a:endParaRPr lang="en-GB"/>
          </a:p>
        </p:txBody>
      </p:sp>
    </p:spTree>
    <p:extLst>
      <p:ext uri="{BB962C8B-B14F-4D97-AF65-F5344CB8AC3E}">
        <p14:creationId xmlns:p14="http://schemas.microsoft.com/office/powerpoint/2010/main" val="224791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jenkins.io/doc/book/pipeline/syntax/#stag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jenkins.io/doc/book/pipeline/syntax/#stag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jenkins.io/doc/book/pipeline/syntax/#stag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jenkins.io/doc/pipeline/steps/pipeline-input-step/#input-wait-for-interactive-input"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B90365D9-FB80-4415-B36E-3820098870D3}" type="slidenum">
              <a:rPr lang="en-GB" smtClean="0"/>
              <a:t>1</a:t>
            </a:fld>
            <a:endParaRPr lang="en-GB"/>
          </a:p>
        </p:txBody>
      </p:sp>
    </p:spTree>
    <p:extLst>
      <p:ext uri="{BB962C8B-B14F-4D97-AF65-F5344CB8AC3E}">
        <p14:creationId xmlns:p14="http://schemas.microsoft.com/office/powerpoint/2010/main" val="2014965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B90365D9-FB80-4415-B36E-3820098870D3}" type="slidenum">
              <a:rPr lang="en-GB" smtClean="0"/>
              <a:t>10</a:t>
            </a:fld>
            <a:endParaRPr lang="en-GB"/>
          </a:p>
        </p:txBody>
      </p:sp>
    </p:spTree>
    <p:extLst>
      <p:ext uri="{BB962C8B-B14F-4D97-AF65-F5344CB8AC3E}">
        <p14:creationId xmlns:p14="http://schemas.microsoft.com/office/powerpoint/2010/main" val="1994066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B90365D9-FB80-4415-B36E-3820098870D3}" type="slidenum">
              <a:rPr lang="en-GB" smtClean="0"/>
              <a:t>11</a:t>
            </a:fld>
            <a:endParaRPr lang="en-GB"/>
          </a:p>
        </p:txBody>
      </p:sp>
    </p:spTree>
    <p:extLst>
      <p:ext uri="{BB962C8B-B14F-4D97-AF65-F5344CB8AC3E}">
        <p14:creationId xmlns:p14="http://schemas.microsoft.com/office/powerpoint/2010/main" val="1567166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All of us have encountered a situation where code works on developer system but doesn’t work on testing environment. Docker at a very basic level resolves this issue of working on one platform and not working on another. However there is much more to docker. Docker is present in the entire project workflow but its main use is in deployment.</a:t>
            </a: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12</a:t>
            </a:fld>
            <a:endParaRPr lang="en-US"/>
          </a:p>
        </p:txBody>
      </p:sp>
    </p:spTree>
    <p:extLst>
      <p:ext uri="{BB962C8B-B14F-4D97-AF65-F5344CB8AC3E}">
        <p14:creationId xmlns:p14="http://schemas.microsoft.com/office/powerpoint/2010/main" val="3251211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time you deploy do you get scare?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you want to have confidence with each deployment?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13</a:t>
            </a:fld>
            <a:endParaRPr lang="en-US"/>
          </a:p>
        </p:txBody>
      </p:sp>
    </p:spTree>
    <p:extLst>
      <p:ext uri="{BB962C8B-B14F-4D97-AF65-F5344CB8AC3E}">
        <p14:creationId xmlns:p14="http://schemas.microsoft.com/office/powerpoint/2010/main" val="1039272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While you can absolutely use Jenkins without Docker, using Docker provides two big advantages: </a:t>
            </a:r>
            <a:r>
              <a:rPr lang="en-GB" sz="1200" b="1" i="0" u="none" strike="noStrike" kern="1200" dirty="0">
                <a:solidFill>
                  <a:schemeClr val="tx1"/>
                </a:solidFill>
                <a:effectLst/>
                <a:latin typeface="+mn-lt"/>
                <a:ea typeface="+mn-ea"/>
                <a:cs typeface="+mn-cs"/>
              </a:rPr>
              <a:t>ease of setup</a:t>
            </a:r>
            <a:r>
              <a:rPr lang="en-GB" sz="1200" b="0" i="0" u="none" strike="noStrike" kern="1200" dirty="0">
                <a:solidFill>
                  <a:schemeClr val="tx1"/>
                </a:solidFill>
                <a:effectLst/>
                <a:latin typeface="+mn-lt"/>
                <a:ea typeface="+mn-ea"/>
                <a:cs typeface="+mn-cs"/>
              </a:rPr>
              <a:t>, and </a:t>
            </a:r>
            <a:r>
              <a:rPr lang="en-GB" sz="1200" b="1" i="0" u="none" strike="noStrike" kern="1200" dirty="0">
                <a:solidFill>
                  <a:schemeClr val="tx1"/>
                </a:solidFill>
                <a:effectLst/>
                <a:latin typeface="+mn-lt"/>
                <a:ea typeface="+mn-ea"/>
                <a:cs typeface="+mn-cs"/>
              </a:rPr>
              <a:t>replicability</a:t>
            </a:r>
            <a:r>
              <a:rPr lang="en-GB" sz="1200" b="0" i="0" u="none" strike="noStrike" kern="1200" dirty="0">
                <a:solidFill>
                  <a:schemeClr val="tx1"/>
                </a:solidFill>
                <a:effectLst/>
                <a:latin typeface="+mn-lt"/>
                <a:ea typeface="+mn-ea"/>
                <a:cs typeface="+mn-cs"/>
              </a:rPr>
              <a:t>. Both of these are due to how Docker uses </a:t>
            </a:r>
            <a:r>
              <a:rPr lang="en-GB" sz="1200" b="1" i="0" u="none" strike="noStrike" kern="1200" dirty="0">
                <a:solidFill>
                  <a:schemeClr val="tx1"/>
                </a:solidFill>
                <a:effectLst/>
                <a:latin typeface="+mn-lt"/>
                <a:ea typeface="+mn-ea"/>
                <a:cs typeface="+mn-cs"/>
              </a:rPr>
              <a:t>images</a:t>
            </a:r>
            <a:r>
              <a:rPr lang="en-GB" sz="1200" b="0" i="0" u="none" strike="noStrike" kern="1200" dirty="0">
                <a:solidFill>
                  <a:schemeClr val="tx1"/>
                </a:solidFill>
                <a:effectLst/>
                <a:latin typeface="+mn-lt"/>
                <a:ea typeface="+mn-ea"/>
                <a:cs typeface="+mn-cs"/>
              </a:rPr>
              <a:t> and </a:t>
            </a:r>
            <a:r>
              <a:rPr lang="en-GB" sz="1200" b="1" i="0" u="none" strike="noStrike" kern="1200" dirty="0">
                <a:solidFill>
                  <a:schemeClr val="tx1"/>
                </a:solidFill>
                <a:effectLst/>
                <a:latin typeface="+mn-lt"/>
                <a:ea typeface="+mn-ea"/>
                <a:cs typeface="+mn-cs"/>
              </a:rPr>
              <a:t>containers.</a:t>
            </a:r>
          </a:p>
          <a:p>
            <a:endParaRPr lang="en-GB" sz="1200" b="1"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Same container can run on a Mac, Linux, or modern Windows operating system without modification beyond certain command line options or file system considerations.</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What this means for our purposes is that if we have a Docker image for Jenkins we can run a container for Jenkins on any machine that supports Docker with little modification and easily repeat the process across multiple machines.</a:t>
            </a: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14</a:t>
            </a:fld>
            <a:endParaRPr lang="en-US"/>
          </a:p>
        </p:txBody>
      </p:sp>
    </p:spTree>
    <p:extLst>
      <p:ext uri="{BB962C8B-B14F-4D97-AF65-F5344CB8AC3E}">
        <p14:creationId xmlns:p14="http://schemas.microsoft.com/office/powerpoint/2010/main" val="1160184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t>
            </a:r>
            <a:r>
              <a:rPr lang="en-US" dirty="0" err="1"/>
              <a:t>doocker</a:t>
            </a:r>
            <a:r>
              <a:rPr lang="en-US" dirty="0"/>
              <a:t> image you’ll have application requirements and dependencies. </a:t>
            </a:r>
          </a:p>
          <a:p>
            <a:r>
              <a:rPr lang="en-US" dirty="0"/>
              <a:t>When you run docker image, you get docker container. </a:t>
            </a:r>
          </a:p>
          <a:p>
            <a:r>
              <a:rPr lang="en-US" dirty="0"/>
              <a:t>Docker images can also be stored in cloud repository, docker hub, you can also store docker images in your git repo.</a:t>
            </a:r>
          </a:p>
          <a:p>
            <a:r>
              <a:rPr lang="en-US" dirty="0"/>
              <a:t>These images can be pulled to create container in any environment.</a:t>
            </a: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15</a:t>
            </a:fld>
            <a:endParaRPr lang="en-US"/>
          </a:p>
        </p:txBody>
      </p:sp>
    </p:spTree>
    <p:extLst>
      <p:ext uri="{BB962C8B-B14F-4D97-AF65-F5344CB8AC3E}">
        <p14:creationId xmlns:p14="http://schemas.microsoft.com/office/powerpoint/2010/main" val="2486576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Containers allows us to package up an application with all of the parts it needs such as libraries and other </a:t>
            </a:r>
            <a:r>
              <a:rPr lang="en-GB" sz="1200" kern="1200" dirty="0" err="1">
                <a:solidFill>
                  <a:schemeClr val="tx1"/>
                </a:solidFill>
                <a:effectLst/>
                <a:latin typeface="+mn-lt"/>
                <a:ea typeface="+mn-ea"/>
                <a:cs typeface="+mn-cs"/>
              </a:rPr>
              <a:t>dependancies</a:t>
            </a:r>
            <a:r>
              <a:rPr lang="en-GB" sz="1200" kern="1200" dirty="0">
                <a:solidFill>
                  <a:schemeClr val="tx1"/>
                </a:solidFill>
                <a:effectLst/>
                <a:latin typeface="+mn-lt"/>
                <a:ea typeface="+mn-ea"/>
                <a:cs typeface="+mn-cs"/>
              </a:rPr>
              <a:t>, and docker ship it all out as one package.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With docker you test your application insider a container and ship it inside a container. This means the environment which you test is identical to the one which the app will run in production.</a:t>
            </a: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16</a:t>
            </a:fld>
            <a:endParaRPr lang="en-US"/>
          </a:p>
        </p:txBody>
      </p:sp>
    </p:spTree>
    <p:extLst>
      <p:ext uri="{BB962C8B-B14F-4D97-AF65-F5344CB8AC3E}">
        <p14:creationId xmlns:p14="http://schemas.microsoft.com/office/powerpoint/2010/main" val="1428715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check if docker is installed properly, run this command</a:t>
            </a:r>
          </a:p>
          <a:p>
            <a:endParaRPr lang="en-US" dirty="0"/>
          </a:p>
          <a:p>
            <a:r>
              <a:rPr lang="en-US" dirty="0"/>
              <a:t>Explain information displayed. </a:t>
            </a:r>
          </a:p>
        </p:txBody>
      </p:sp>
      <p:sp>
        <p:nvSpPr>
          <p:cNvPr id="4" name="Slide Number Placeholder 3"/>
          <p:cNvSpPr>
            <a:spLocks noGrp="1"/>
          </p:cNvSpPr>
          <p:nvPr>
            <p:ph type="sldNum" sz="quarter" idx="10"/>
          </p:nvPr>
        </p:nvSpPr>
        <p:spPr/>
        <p:txBody>
          <a:bodyPr/>
          <a:lstStyle/>
          <a:p>
            <a:fld id="{2EE80F96-E2C5-FE40-90A1-F48894BF8D55}" type="slidenum">
              <a:rPr lang="en-US" smtClean="0"/>
              <a:t>17</a:t>
            </a:fld>
            <a:endParaRPr lang="en-US"/>
          </a:p>
        </p:txBody>
      </p:sp>
    </p:spTree>
    <p:extLst>
      <p:ext uri="{BB962C8B-B14F-4D97-AF65-F5344CB8AC3E}">
        <p14:creationId xmlns:p14="http://schemas.microsoft.com/office/powerpoint/2010/main" val="961074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different types of Jenkins image available on docker hub. </a:t>
            </a:r>
          </a:p>
          <a:p>
            <a:endParaRPr lang="en-US" dirty="0"/>
          </a:p>
          <a:p>
            <a:r>
              <a:rPr lang="en-US" dirty="0"/>
              <a:t>You can go to docker hub and search for Jenkins images. </a:t>
            </a:r>
          </a:p>
          <a:p>
            <a:endParaRPr lang="en-US" dirty="0"/>
          </a:p>
          <a:p>
            <a:endParaRPr lang="en-US" dirty="0"/>
          </a:p>
          <a:p>
            <a:r>
              <a:rPr lang="en-US" sz="1200" b="1" dirty="0" err="1"/>
              <a:t>jenkinsci</a:t>
            </a:r>
            <a:r>
              <a:rPr lang="en-US" sz="1200" b="1" dirty="0"/>
              <a:t>/</a:t>
            </a:r>
            <a:r>
              <a:rPr lang="en-US" sz="1200" b="1" dirty="0" err="1"/>
              <a:t>blueocean</a:t>
            </a:r>
            <a:r>
              <a:rPr lang="en-US" sz="1200" b="1" dirty="0"/>
              <a:t> image is the recommended one for pipelines. </a:t>
            </a:r>
            <a:r>
              <a:rPr lang="en-GB" sz="1200" b="0" i="0" u="none" strike="noStrike" kern="1200" dirty="0">
                <a:solidFill>
                  <a:schemeClr val="tx1"/>
                </a:solidFill>
                <a:effectLst/>
                <a:latin typeface="+mn-lt"/>
                <a:ea typeface="+mn-ea"/>
                <a:cs typeface="+mn-cs"/>
              </a:rPr>
              <a:t>Blue Ocean is altogether a more generous attempt to address the user experience issue. Beauty with brains, I must say.</a:t>
            </a:r>
          </a:p>
          <a:p>
            <a:endParaRPr lang="en-GB"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Jenkins Blue Ocean comes with an embedded tool called the Visual Pipeline Editor. This tool allows users to create and edit their pipeline visually using a UI interface that’s accessible directly from the pipeline dashboard. Also, the Visual Pipeline Editor saves your pipeline in code inside a file (</a:t>
            </a:r>
            <a:r>
              <a:rPr lang="en-GB" sz="1200" b="0" i="0" u="none" strike="noStrike" kern="1200" dirty="0" err="1">
                <a:solidFill>
                  <a:schemeClr val="tx1"/>
                </a:solidFill>
                <a:effectLst/>
                <a:latin typeface="+mn-lt"/>
                <a:ea typeface="+mn-ea"/>
                <a:cs typeface="+mn-cs"/>
              </a:rPr>
              <a:t>Jenkinsfile</a:t>
            </a:r>
            <a:r>
              <a:rPr lang="en-GB" sz="1200" b="0" i="0" u="none" strike="noStrike" kern="1200" dirty="0">
                <a:solidFill>
                  <a:schemeClr val="tx1"/>
                </a:solidFill>
                <a:effectLst/>
                <a:latin typeface="+mn-lt"/>
                <a:ea typeface="+mn-ea"/>
                <a:cs typeface="+mn-cs"/>
              </a:rPr>
              <a:t>), following the Declarative Pipeline Syntax, directly to your source code repository.</a:t>
            </a:r>
          </a:p>
          <a:p>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The pipeline visualization allows users to diagnose pipeline failures with ease and speed. When a pipeline fails, Blue Ocean tells you exactly where it has failed by pointing out the failed step. Also, the pipeline logs are displayed individually for every stage and step of a pipeline, so that users do not end up scrolling through a single huge log.</a:t>
            </a:r>
          </a:p>
          <a:p>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Blue Ocean also creates separate pages to view your testing results and built </a:t>
            </a:r>
            <a:r>
              <a:rPr lang="en-GB" sz="1200" b="0" i="0" u="none" strike="noStrike" kern="1200" dirty="0" err="1">
                <a:solidFill>
                  <a:schemeClr val="tx1"/>
                </a:solidFill>
                <a:effectLst/>
                <a:latin typeface="+mn-lt"/>
                <a:ea typeface="+mn-ea"/>
                <a:cs typeface="+mn-cs"/>
              </a:rPr>
              <a:t>artifacts</a:t>
            </a:r>
            <a:r>
              <a:rPr lang="en-GB" sz="1200" b="0" i="0" u="none" strike="noStrike" kern="1200" dirty="0">
                <a:solidFill>
                  <a:schemeClr val="tx1"/>
                </a:solidFill>
                <a:effectLst/>
                <a:latin typeface="+mn-lt"/>
                <a:ea typeface="+mn-ea"/>
                <a:cs typeface="+mn-cs"/>
              </a:rPr>
              <a:t> for every pipeline run.</a:t>
            </a:r>
          </a:p>
          <a:p>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The pipeline creation process in Jenkins Blue Ocean is more like a wizard. It also comes with a UI tool to create and edit pipelines. </a:t>
            </a:r>
            <a:r>
              <a:rPr lang="en-GB" sz="1200" b="0" i="0" u="none" strike="noStrike" kern="1200">
                <a:solidFill>
                  <a:schemeClr val="tx1"/>
                </a:solidFill>
                <a:effectLst/>
                <a:latin typeface="+mn-lt"/>
                <a:ea typeface="+mn-ea"/>
                <a:cs typeface="+mn-cs"/>
              </a:rPr>
              <a:t>Above all, it has an interactive pipeline visualization, which makes your pipeline easy to understand.</a:t>
            </a:r>
          </a:p>
          <a:p>
            <a:endParaRPr lang="en-US" sz="1200" b="1" dirty="0"/>
          </a:p>
          <a:p>
            <a:endParaRPr lang="en-US" sz="1200" b="1" dirty="0"/>
          </a:p>
          <a:p>
            <a:r>
              <a:rPr lang="en-US" sz="1200" b="1" dirty="0"/>
              <a:t>We’ll explore this in few minutes. Now, lets start Jenkins in docker and create our first pipeline.</a:t>
            </a:r>
          </a:p>
          <a:p>
            <a:endParaRPr lang="en-US" sz="1200" b="1" dirty="0"/>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18</a:t>
            </a:fld>
            <a:endParaRPr lang="en-US"/>
          </a:p>
        </p:txBody>
      </p:sp>
    </p:spTree>
    <p:extLst>
      <p:ext uri="{BB962C8B-B14F-4D97-AF65-F5344CB8AC3E}">
        <p14:creationId xmlns:p14="http://schemas.microsoft.com/office/powerpoint/2010/main" val="188675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Explain below docker commands - </a:t>
            </a:r>
          </a:p>
          <a:p>
            <a:endParaRPr lang="en-US" dirty="0"/>
          </a:p>
          <a:p>
            <a:r>
              <a:rPr lang="en-US" b="1" dirty="0"/>
              <a:t>docker run   -u root   --</a:t>
            </a:r>
            <a:r>
              <a:rPr lang="en-US" b="1" dirty="0" err="1"/>
              <a:t>rm</a:t>
            </a:r>
            <a:r>
              <a:rPr lang="en-US" b="1" dirty="0"/>
              <a:t>   -d   -p 8080:8080   -v </a:t>
            </a:r>
            <a:r>
              <a:rPr lang="en-US" b="1" dirty="0" err="1"/>
              <a:t>jenkins</a:t>
            </a:r>
            <a:r>
              <a:rPr lang="en-US" b="1" dirty="0"/>
              <a:t>-data:/</a:t>
            </a:r>
            <a:r>
              <a:rPr lang="en-US" b="1" dirty="0" err="1"/>
              <a:t>var</a:t>
            </a:r>
            <a:r>
              <a:rPr lang="en-US" b="1" dirty="0"/>
              <a:t>/</a:t>
            </a:r>
            <a:r>
              <a:rPr lang="en-US" b="1" dirty="0" err="1"/>
              <a:t>jenkins_home</a:t>
            </a:r>
            <a:r>
              <a:rPr lang="en-US" b="1" dirty="0"/>
              <a:t>   -v /</a:t>
            </a:r>
            <a:r>
              <a:rPr lang="en-US" b="1" dirty="0" err="1"/>
              <a:t>var</a:t>
            </a:r>
            <a:r>
              <a:rPr lang="en-US" b="1" dirty="0"/>
              <a:t>/run/</a:t>
            </a:r>
            <a:r>
              <a:rPr lang="en-US" b="1" dirty="0" err="1"/>
              <a:t>docker.sock</a:t>
            </a:r>
            <a:r>
              <a:rPr lang="en-US" b="1" dirty="0"/>
              <a:t>:/</a:t>
            </a:r>
            <a:r>
              <a:rPr lang="en-US" b="1" dirty="0" err="1"/>
              <a:t>var</a:t>
            </a:r>
            <a:r>
              <a:rPr lang="en-US" b="1" dirty="0"/>
              <a:t>/run/</a:t>
            </a:r>
            <a:r>
              <a:rPr lang="en-US" b="1" dirty="0" err="1"/>
              <a:t>docker.sock</a:t>
            </a:r>
            <a:r>
              <a:rPr lang="en-US" b="1" dirty="0"/>
              <a:t>   --name </a:t>
            </a:r>
            <a:r>
              <a:rPr lang="en-US" b="1" dirty="0" err="1"/>
              <a:t>myjenkins</a:t>
            </a:r>
            <a:r>
              <a:rPr lang="en-US" b="1" dirty="0"/>
              <a:t>   </a:t>
            </a:r>
            <a:r>
              <a:rPr lang="en-US" b="1" dirty="0" err="1"/>
              <a:t>jenkinsci</a:t>
            </a:r>
            <a:r>
              <a:rPr lang="en-US" b="1" dirty="0"/>
              <a:t>/</a:t>
            </a:r>
            <a:r>
              <a:rPr lang="en-US" b="1" dirty="0" err="1"/>
              <a:t>blueocean</a:t>
            </a:r>
            <a:endParaRPr lang="en-US" b="1" dirty="0"/>
          </a:p>
          <a:p>
            <a:endParaRPr lang="en-US" b="1" dirty="0"/>
          </a:p>
          <a:p>
            <a:r>
              <a:rPr lang="en-US" b="1" dirty="0"/>
              <a:t>docker run -d -v /</a:t>
            </a:r>
            <a:r>
              <a:rPr lang="en-US" b="1" dirty="0" err="1"/>
              <a:t>var</a:t>
            </a:r>
            <a:r>
              <a:rPr lang="en-US" b="1" dirty="0"/>
              <a:t>/run/</a:t>
            </a:r>
            <a:r>
              <a:rPr lang="en-US" b="1" dirty="0" err="1"/>
              <a:t>docker.sock</a:t>
            </a:r>
            <a:r>
              <a:rPr lang="en-US" b="1" dirty="0"/>
              <a:t>:/</a:t>
            </a:r>
            <a:r>
              <a:rPr lang="en-US" b="1" dirty="0" err="1"/>
              <a:t>var</a:t>
            </a:r>
            <a:r>
              <a:rPr lang="en-US" b="1" dirty="0"/>
              <a:t>/run/</a:t>
            </a:r>
            <a:r>
              <a:rPr lang="en-US" b="1" dirty="0" err="1"/>
              <a:t>docker.sock</a:t>
            </a:r>
            <a:r>
              <a:rPr lang="en-US" b="1" dirty="0"/>
              <a:t> -p 127.0.0.1:1234:1234 </a:t>
            </a:r>
            <a:r>
              <a:rPr lang="en-US" b="1" dirty="0" err="1"/>
              <a:t>bobrik</a:t>
            </a:r>
            <a:r>
              <a:rPr lang="en-US" b="1" dirty="0"/>
              <a:t>/</a:t>
            </a:r>
            <a:r>
              <a:rPr lang="en-US" b="1" dirty="0" err="1"/>
              <a:t>socat</a:t>
            </a:r>
            <a:r>
              <a:rPr lang="en-US" b="1" dirty="0"/>
              <a:t> TCP-LISTEN:1234,fork UNIX-CONNECT:/</a:t>
            </a:r>
            <a:r>
              <a:rPr lang="en-US" b="1" dirty="0" err="1"/>
              <a:t>var</a:t>
            </a:r>
            <a:r>
              <a:rPr lang="en-US" b="1" dirty="0"/>
              <a:t>/run/</a:t>
            </a:r>
            <a:r>
              <a:rPr lang="en-US" b="1" dirty="0" err="1"/>
              <a:t>docker.sock</a:t>
            </a:r>
            <a:endParaRPr lang="en-US" b="1" dirty="0"/>
          </a:p>
          <a:p>
            <a:endParaRPr lang="en-US" b="1" dirty="0"/>
          </a:p>
          <a:p>
            <a:r>
              <a:rPr lang="en-US" b="1" dirty="0"/>
              <a:t>docker run --</a:t>
            </a:r>
            <a:r>
              <a:rPr lang="en-US" b="1" dirty="0" err="1"/>
              <a:t>rm</a:t>
            </a:r>
            <a:r>
              <a:rPr lang="en-US" b="1" dirty="0"/>
              <a:t> -e DOCKER_HOST=docker.for.mac.localhost:1234 docker info</a:t>
            </a:r>
          </a:p>
          <a:p>
            <a:endParaRPr lang="en-US" b="1" dirty="0"/>
          </a:p>
          <a:p>
            <a:r>
              <a:rPr lang="en-US" b="1" dirty="0"/>
              <a:t>docker exec </a:t>
            </a:r>
            <a:r>
              <a:rPr lang="en-US" b="1" dirty="0" err="1"/>
              <a:t>myjenkins</a:t>
            </a:r>
            <a:r>
              <a:rPr lang="en-US" b="1" dirty="0"/>
              <a:t> cat /</a:t>
            </a:r>
            <a:r>
              <a:rPr lang="en-US" b="1" dirty="0" err="1"/>
              <a:t>var</a:t>
            </a:r>
            <a:r>
              <a:rPr lang="en-US" b="1" dirty="0"/>
              <a:t>/</a:t>
            </a:r>
            <a:r>
              <a:rPr lang="en-US" b="1" dirty="0" err="1"/>
              <a:t>jenkins_home</a:t>
            </a:r>
            <a:r>
              <a:rPr lang="en-US" b="1" dirty="0"/>
              <a:t>/secrets/</a:t>
            </a:r>
            <a:r>
              <a:rPr lang="en-US" b="1" dirty="0" err="1"/>
              <a:t>initialAdminPassword</a:t>
            </a:r>
            <a:endParaRPr lang="en-US" b="1" dirty="0"/>
          </a:p>
          <a:p>
            <a:endParaRPr lang="en-US" dirty="0"/>
          </a:p>
          <a:p>
            <a:endParaRPr lang="en-US" dirty="0"/>
          </a:p>
          <a:p>
            <a:r>
              <a:rPr lang="en-US" dirty="0"/>
              <a:t>Now configure the docker </a:t>
            </a:r>
            <a:r>
              <a:rPr lang="en-US" dirty="0" err="1"/>
              <a:t>url</a:t>
            </a:r>
            <a:r>
              <a:rPr lang="en-US" dirty="0"/>
              <a:t> –</a:t>
            </a:r>
          </a:p>
          <a:p>
            <a:r>
              <a:rPr lang="en-US" dirty="0"/>
              <a:t>Go to </a:t>
            </a:r>
            <a:r>
              <a:rPr lang="en-US" b="1" dirty="0"/>
              <a:t>http://localhost:8080/configure </a:t>
            </a:r>
          </a:p>
          <a:p>
            <a:endParaRPr lang="en-US" dirty="0"/>
          </a:p>
          <a:p>
            <a:r>
              <a:rPr lang="en-US" dirty="0"/>
              <a:t>Set Docker </a:t>
            </a:r>
            <a:r>
              <a:rPr lang="en-US" dirty="0" err="1"/>
              <a:t>url</a:t>
            </a:r>
            <a:r>
              <a:rPr lang="en-US" dirty="0"/>
              <a:t> to </a:t>
            </a:r>
            <a:r>
              <a:rPr lang="en-US" b="1" dirty="0" err="1"/>
              <a:t>tcp</a:t>
            </a:r>
            <a:r>
              <a:rPr lang="en-US" b="1" dirty="0"/>
              <a:t>://docker.for.mac.localhost:1234</a:t>
            </a: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19</a:t>
            </a:fld>
            <a:endParaRPr lang="en-US"/>
          </a:p>
        </p:txBody>
      </p:sp>
    </p:spTree>
    <p:extLst>
      <p:ext uri="{BB962C8B-B14F-4D97-AF65-F5344CB8AC3E}">
        <p14:creationId xmlns:p14="http://schemas.microsoft.com/office/powerpoint/2010/main" val="2049289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B90365D9-FB80-4415-B36E-3820098870D3}" type="slidenum">
              <a:rPr lang="en-GB" smtClean="0"/>
              <a:t>2</a:t>
            </a:fld>
            <a:endParaRPr lang="en-GB"/>
          </a:p>
        </p:txBody>
      </p:sp>
    </p:spTree>
    <p:extLst>
      <p:ext uri="{BB962C8B-B14F-4D97-AF65-F5344CB8AC3E}">
        <p14:creationId xmlns:p14="http://schemas.microsoft.com/office/powerpoint/2010/main" val="335991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first pipeline – we’ll create a pipeline with Jenkins pipeline configuration. </a:t>
            </a:r>
          </a:p>
          <a:p>
            <a:r>
              <a:rPr lang="en-US" dirty="0"/>
              <a:t>There are 2 types of pipelines – scripted and declarative pipeline.</a:t>
            </a:r>
          </a:p>
          <a:p>
            <a:r>
              <a:rPr lang="en-US" dirty="0"/>
              <a:t>Both are basically using same pipeline subsystem. Difference is in syntax and flexibility. </a:t>
            </a:r>
          </a:p>
          <a:p>
            <a:r>
              <a:rPr lang="en-US" dirty="0"/>
              <a:t>Declarative pipeline limits what is available to the user</a:t>
            </a:r>
          </a:p>
          <a:p>
            <a:r>
              <a:rPr lang="en-US" dirty="0"/>
              <a:t>Scripted pipeline has same limitations as groovy programming language and is preferred choice for complex projects.</a:t>
            </a: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All valid Declarative Pipelines must be enclosed within a </a:t>
            </a:r>
            <a:r>
              <a:rPr lang="en-GB" dirty="0"/>
              <a:t>pipeline</a:t>
            </a:r>
            <a:r>
              <a:rPr lang="en-GB" sz="1200" b="0" i="0" kern="1200" dirty="0">
                <a:solidFill>
                  <a:schemeClr val="tx1"/>
                </a:solidFill>
                <a:effectLst/>
                <a:latin typeface="+mn-lt"/>
                <a:ea typeface="+mn-ea"/>
                <a:cs typeface="+mn-cs"/>
              </a:rPr>
              <a:t> block</a:t>
            </a:r>
            <a:endParaRPr lang="en-US" dirty="0"/>
          </a:p>
          <a:p>
            <a:endParaRPr lang="en-US" dirty="0"/>
          </a:p>
          <a:p>
            <a:r>
              <a:rPr lang="en-US" dirty="0"/>
              <a:t>Agent - </a:t>
            </a:r>
            <a:r>
              <a:rPr lang="en-GB" sz="1200" b="0" i="0" kern="1200" dirty="0">
                <a:solidFill>
                  <a:schemeClr val="tx1"/>
                </a:solidFill>
                <a:effectLst/>
                <a:latin typeface="+mn-lt"/>
                <a:ea typeface="+mn-ea"/>
                <a:cs typeface="+mn-cs"/>
              </a:rPr>
              <a:t>The </a:t>
            </a:r>
            <a:r>
              <a:rPr lang="en-GB" dirty="0"/>
              <a:t>agent</a:t>
            </a:r>
            <a:r>
              <a:rPr lang="en-GB" sz="1200" b="0" i="0" kern="1200" dirty="0">
                <a:solidFill>
                  <a:schemeClr val="tx1"/>
                </a:solidFill>
                <a:effectLst/>
                <a:latin typeface="+mn-lt"/>
                <a:ea typeface="+mn-ea"/>
                <a:cs typeface="+mn-cs"/>
              </a:rPr>
              <a:t> section specifies where the entire Pipeline, or a specific stage, will execute in the Jenkins environment depending on where the </a:t>
            </a:r>
            <a:r>
              <a:rPr lang="en-GB" dirty="0"/>
              <a:t>agent</a:t>
            </a:r>
            <a:r>
              <a:rPr lang="en-GB" sz="1200" b="0" i="0" kern="1200" dirty="0">
                <a:solidFill>
                  <a:schemeClr val="tx1"/>
                </a:solidFill>
                <a:effectLst/>
                <a:latin typeface="+mn-lt"/>
                <a:ea typeface="+mn-ea"/>
                <a:cs typeface="+mn-cs"/>
              </a:rPr>
              <a:t> section is placed. These parameters can be applied at the top-level of the </a:t>
            </a:r>
            <a:r>
              <a:rPr lang="en-GB" dirty="0"/>
              <a:t>pipeline</a:t>
            </a:r>
            <a:r>
              <a:rPr lang="en-GB" sz="1200" b="0" i="0" kern="1200" dirty="0">
                <a:solidFill>
                  <a:schemeClr val="tx1"/>
                </a:solidFill>
                <a:effectLst/>
                <a:latin typeface="+mn-lt"/>
                <a:ea typeface="+mn-ea"/>
                <a:cs typeface="+mn-cs"/>
              </a:rPr>
              <a:t> block, or within each </a:t>
            </a:r>
            <a:r>
              <a:rPr lang="en-GB" dirty="0"/>
              <a:t>stage</a:t>
            </a:r>
            <a:r>
              <a:rPr lang="en-GB" sz="1200" b="0" i="0" kern="1200" dirty="0">
                <a:solidFill>
                  <a:schemeClr val="tx1"/>
                </a:solidFill>
                <a:effectLst/>
                <a:latin typeface="+mn-lt"/>
                <a:ea typeface="+mn-ea"/>
                <a:cs typeface="+mn-cs"/>
              </a:rPr>
              <a:t> directive.</a:t>
            </a:r>
          </a:p>
          <a:p>
            <a:r>
              <a:rPr lang="en-GB" sz="1200" b="0" i="0" kern="1200" dirty="0">
                <a:solidFill>
                  <a:schemeClr val="tx1"/>
                </a:solidFill>
                <a:effectLst/>
                <a:latin typeface="+mn-lt"/>
                <a:ea typeface="+mn-ea"/>
                <a:cs typeface="+mn-cs"/>
              </a:rPr>
              <a:t>Agent – any, node, label, docker, </a:t>
            </a:r>
            <a:r>
              <a:rPr lang="en-GB" sz="1200" b="0" i="0" kern="1200" dirty="0" err="1">
                <a:solidFill>
                  <a:schemeClr val="tx1"/>
                </a:solidFill>
                <a:effectLst/>
                <a:latin typeface="+mn-lt"/>
                <a:ea typeface="+mn-ea"/>
                <a:cs typeface="+mn-cs"/>
              </a:rPr>
              <a:t>dockerfile</a:t>
            </a: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Stage - Containing a sequence of one or more </a:t>
            </a:r>
            <a:r>
              <a:rPr lang="en-GB" sz="1200" b="0" i="0" u="none" strike="noStrike" kern="1200" dirty="0">
                <a:solidFill>
                  <a:schemeClr val="tx1"/>
                </a:solidFill>
                <a:effectLst/>
                <a:latin typeface="+mn-lt"/>
                <a:ea typeface="+mn-ea"/>
                <a:cs typeface="+mn-cs"/>
                <a:hlinkClick r:id="rId3"/>
              </a:rPr>
              <a:t>stage</a:t>
            </a:r>
            <a:r>
              <a:rPr lang="en-GB" sz="1200" b="0" i="0" kern="1200" dirty="0">
                <a:solidFill>
                  <a:schemeClr val="tx1"/>
                </a:solidFill>
                <a:effectLst/>
                <a:latin typeface="+mn-lt"/>
                <a:ea typeface="+mn-ea"/>
                <a:cs typeface="+mn-cs"/>
              </a:rPr>
              <a:t> directives, the </a:t>
            </a:r>
            <a:r>
              <a:rPr lang="en-GB" dirty="0"/>
              <a:t>stages</a:t>
            </a:r>
            <a:r>
              <a:rPr lang="en-GB" sz="1200" b="0" i="0" kern="1200" dirty="0">
                <a:solidFill>
                  <a:schemeClr val="tx1"/>
                </a:solidFill>
                <a:effectLst/>
                <a:latin typeface="+mn-lt"/>
                <a:ea typeface="+mn-ea"/>
                <a:cs typeface="+mn-cs"/>
              </a:rPr>
              <a:t> section is where the bulk of the "work" described by a Pipeline will be located. At a minimum it is recommended that </a:t>
            </a:r>
            <a:r>
              <a:rPr lang="en-GB" dirty="0"/>
              <a:t>stages</a:t>
            </a:r>
            <a:r>
              <a:rPr lang="en-GB" sz="1200" b="0" i="0" kern="1200" dirty="0">
                <a:solidFill>
                  <a:schemeClr val="tx1"/>
                </a:solidFill>
                <a:effectLst/>
                <a:latin typeface="+mn-lt"/>
                <a:ea typeface="+mn-ea"/>
                <a:cs typeface="+mn-cs"/>
              </a:rPr>
              <a:t> contain at least one </a:t>
            </a:r>
            <a:r>
              <a:rPr lang="en-GB" sz="1200" b="0" i="0" u="none" strike="noStrike" kern="1200" dirty="0">
                <a:solidFill>
                  <a:schemeClr val="tx1"/>
                </a:solidFill>
                <a:effectLst/>
                <a:latin typeface="+mn-lt"/>
                <a:ea typeface="+mn-ea"/>
                <a:cs typeface="+mn-cs"/>
                <a:hlinkClick r:id="rId3"/>
              </a:rPr>
              <a:t>stage</a:t>
            </a:r>
            <a:r>
              <a:rPr lang="en-GB" sz="1200" b="0" i="0" kern="1200" dirty="0">
                <a:solidFill>
                  <a:schemeClr val="tx1"/>
                </a:solidFill>
                <a:effectLst/>
                <a:latin typeface="+mn-lt"/>
                <a:ea typeface="+mn-ea"/>
                <a:cs typeface="+mn-cs"/>
              </a:rPr>
              <a:t> directive for each discrete part of the continuous delivery process, such as Build, Test, and Deploy.</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When - The </a:t>
            </a:r>
            <a:r>
              <a:rPr lang="en-GB" dirty="0"/>
              <a:t>when</a:t>
            </a:r>
            <a:r>
              <a:rPr lang="en-GB" sz="1200" b="0" i="0" kern="1200" dirty="0">
                <a:solidFill>
                  <a:schemeClr val="tx1"/>
                </a:solidFill>
                <a:effectLst/>
                <a:latin typeface="+mn-lt"/>
                <a:ea typeface="+mn-ea"/>
                <a:cs typeface="+mn-cs"/>
              </a:rPr>
              <a:t> directive allows the Pipeline to determine whether the stage should be executed depending on the given condition. The </a:t>
            </a:r>
            <a:r>
              <a:rPr lang="en-GB" dirty="0" err="1"/>
              <a:t>when</a:t>
            </a:r>
            <a:r>
              <a:rPr lang="en-GB" sz="1200" b="0" i="0" kern="1200" dirty="0" err="1">
                <a:solidFill>
                  <a:schemeClr val="tx1"/>
                </a:solidFill>
                <a:effectLst/>
                <a:latin typeface="+mn-lt"/>
                <a:ea typeface="+mn-ea"/>
                <a:cs typeface="+mn-cs"/>
              </a:rPr>
              <a:t>directive</a:t>
            </a:r>
            <a:r>
              <a:rPr lang="en-GB" sz="1200" b="0" i="0" kern="1200" dirty="0">
                <a:solidFill>
                  <a:schemeClr val="tx1"/>
                </a:solidFill>
                <a:effectLst/>
                <a:latin typeface="+mn-lt"/>
                <a:ea typeface="+mn-ea"/>
                <a:cs typeface="+mn-cs"/>
              </a:rPr>
              <a:t> must contain at least one condition. If the </a:t>
            </a:r>
            <a:r>
              <a:rPr lang="en-GB" dirty="0"/>
              <a:t>when</a:t>
            </a:r>
            <a:r>
              <a:rPr lang="en-GB" sz="1200" b="0" i="0" kern="1200" dirty="0">
                <a:solidFill>
                  <a:schemeClr val="tx1"/>
                </a:solidFill>
                <a:effectLst/>
                <a:latin typeface="+mn-lt"/>
                <a:ea typeface="+mn-ea"/>
                <a:cs typeface="+mn-cs"/>
              </a:rPr>
              <a:t> directive contains more than one condition, all the child conditions must return true for the stage to execute. </a:t>
            </a: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20</a:t>
            </a:fld>
            <a:endParaRPr lang="en-US"/>
          </a:p>
        </p:txBody>
      </p:sp>
    </p:spTree>
    <p:extLst>
      <p:ext uri="{BB962C8B-B14F-4D97-AF65-F5344CB8AC3E}">
        <p14:creationId xmlns:p14="http://schemas.microsoft.com/office/powerpoint/2010/main" val="41726647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Stage - Containing a sequence of one or more </a:t>
            </a:r>
            <a:r>
              <a:rPr lang="en-GB" sz="1200" b="0" i="0" u="none" strike="noStrike" kern="1200" dirty="0">
                <a:solidFill>
                  <a:schemeClr val="tx1"/>
                </a:solidFill>
                <a:effectLst/>
                <a:latin typeface="+mn-lt"/>
                <a:ea typeface="+mn-ea"/>
                <a:cs typeface="+mn-cs"/>
                <a:hlinkClick r:id="rId3"/>
              </a:rPr>
              <a:t>stage</a:t>
            </a:r>
            <a:r>
              <a:rPr lang="en-GB" sz="1200" b="0" i="0" kern="1200" dirty="0">
                <a:solidFill>
                  <a:schemeClr val="tx1"/>
                </a:solidFill>
                <a:effectLst/>
                <a:latin typeface="+mn-lt"/>
                <a:ea typeface="+mn-ea"/>
                <a:cs typeface="+mn-cs"/>
              </a:rPr>
              <a:t> directives, the </a:t>
            </a:r>
            <a:r>
              <a:rPr lang="en-GB" dirty="0"/>
              <a:t>stages</a:t>
            </a:r>
            <a:r>
              <a:rPr lang="en-GB" sz="1200" b="0" i="0" kern="1200" dirty="0">
                <a:solidFill>
                  <a:schemeClr val="tx1"/>
                </a:solidFill>
                <a:effectLst/>
                <a:latin typeface="+mn-lt"/>
                <a:ea typeface="+mn-ea"/>
                <a:cs typeface="+mn-cs"/>
              </a:rPr>
              <a:t> section is where the bulk of the "work" described by a Pipeline will be located. At a minimum it is recommended that </a:t>
            </a:r>
            <a:r>
              <a:rPr lang="en-GB" dirty="0"/>
              <a:t>stages</a:t>
            </a:r>
            <a:r>
              <a:rPr lang="en-GB" sz="1200" b="0" i="0" kern="1200" dirty="0">
                <a:solidFill>
                  <a:schemeClr val="tx1"/>
                </a:solidFill>
                <a:effectLst/>
                <a:latin typeface="+mn-lt"/>
                <a:ea typeface="+mn-ea"/>
                <a:cs typeface="+mn-cs"/>
              </a:rPr>
              <a:t> contain at least one </a:t>
            </a:r>
            <a:r>
              <a:rPr lang="en-GB" sz="1200" b="0" i="0" u="none" strike="noStrike" kern="1200" dirty="0">
                <a:solidFill>
                  <a:schemeClr val="tx1"/>
                </a:solidFill>
                <a:effectLst/>
                <a:latin typeface="+mn-lt"/>
                <a:ea typeface="+mn-ea"/>
                <a:cs typeface="+mn-cs"/>
                <a:hlinkClick r:id="rId3"/>
              </a:rPr>
              <a:t>stage</a:t>
            </a:r>
            <a:r>
              <a:rPr lang="en-GB" sz="1200" b="0" i="0" kern="1200" dirty="0">
                <a:solidFill>
                  <a:schemeClr val="tx1"/>
                </a:solidFill>
                <a:effectLst/>
                <a:latin typeface="+mn-lt"/>
                <a:ea typeface="+mn-ea"/>
                <a:cs typeface="+mn-cs"/>
              </a:rPr>
              <a:t> directive for each discrete part of the continuous delivery process, such as Build, Test, and Deploy.</a:t>
            </a:r>
          </a:p>
          <a:p>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21</a:t>
            </a:fld>
            <a:endParaRPr lang="en-US"/>
          </a:p>
        </p:txBody>
      </p:sp>
    </p:spTree>
    <p:extLst>
      <p:ext uri="{BB962C8B-B14F-4D97-AF65-F5344CB8AC3E}">
        <p14:creationId xmlns:p14="http://schemas.microsoft.com/office/powerpoint/2010/main" val="4258556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basic pipeline with 3 stages – dev, integration and stage</a:t>
            </a:r>
          </a:p>
          <a:p>
            <a:r>
              <a:rPr lang="en-US" dirty="0"/>
              <a:t>Echo out some statement</a:t>
            </a:r>
          </a:p>
          <a:p>
            <a:endParaRPr lang="en-US" dirty="0"/>
          </a:p>
        </p:txBody>
      </p:sp>
      <p:sp>
        <p:nvSpPr>
          <p:cNvPr id="4" name="Slide Number Placeholder 3"/>
          <p:cNvSpPr>
            <a:spLocks noGrp="1"/>
          </p:cNvSpPr>
          <p:nvPr>
            <p:ph type="sldNum" sz="quarter" idx="10"/>
          </p:nvPr>
        </p:nvSpPr>
        <p:spPr/>
        <p:txBody>
          <a:bodyPr/>
          <a:lstStyle/>
          <a:p>
            <a:fld id="{B90365D9-FB80-4415-B36E-3820098870D3}" type="slidenum">
              <a:rPr lang="en-GB" smtClean="0"/>
              <a:t>22</a:t>
            </a:fld>
            <a:endParaRPr lang="en-GB"/>
          </a:p>
        </p:txBody>
      </p:sp>
    </p:spTree>
    <p:extLst>
      <p:ext uri="{BB962C8B-B14F-4D97-AF65-F5344CB8AC3E}">
        <p14:creationId xmlns:p14="http://schemas.microsoft.com/office/powerpoint/2010/main" val="1820425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23</a:t>
            </a:fld>
            <a:endParaRPr lang="en-US"/>
          </a:p>
        </p:txBody>
      </p:sp>
    </p:spTree>
    <p:extLst>
      <p:ext uri="{BB962C8B-B14F-4D97-AF65-F5344CB8AC3E}">
        <p14:creationId xmlns:p14="http://schemas.microsoft.com/office/powerpoint/2010/main" val="3252770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24</a:t>
            </a:fld>
            <a:endParaRPr lang="en-US"/>
          </a:p>
        </p:txBody>
      </p:sp>
    </p:spTree>
    <p:extLst>
      <p:ext uri="{BB962C8B-B14F-4D97-AF65-F5344CB8AC3E}">
        <p14:creationId xmlns:p14="http://schemas.microsoft.com/office/powerpoint/2010/main" val="692968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Stage - Containing a sequence of one or more </a:t>
            </a:r>
            <a:r>
              <a:rPr lang="en-GB" sz="1200" b="0" i="0" u="none" strike="noStrike" kern="1200" dirty="0">
                <a:solidFill>
                  <a:schemeClr val="tx1"/>
                </a:solidFill>
                <a:effectLst/>
                <a:latin typeface="+mn-lt"/>
                <a:ea typeface="+mn-ea"/>
                <a:cs typeface="+mn-cs"/>
                <a:hlinkClick r:id="rId3"/>
              </a:rPr>
              <a:t>stage</a:t>
            </a:r>
            <a:r>
              <a:rPr lang="en-GB" sz="1200" b="0" i="0" kern="1200" dirty="0">
                <a:solidFill>
                  <a:schemeClr val="tx1"/>
                </a:solidFill>
                <a:effectLst/>
                <a:latin typeface="+mn-lt"/>
                <a:ea typeface="+mn-ea"/>
                <a:cs typeface="+mn-cs"/>
              </a:rPr>
              <a:t> directives, the </a:t>
            </a:r>
            <a:r>
              <a:rPr lang="en-GB" dirty="0"/>
              <a:t>stages</a:t>
            </a:r>
            <a:r>
              <a:rPr lang="en-GB" sz="1200" b="0" i="0" kern="1200" dirty="0">
                <a:solidFill>
                  <a:schemeClr val="tx1"/>
                </a:solidFill>
                <a:effectLst/>
                <a:latin typeface="+mn-lt"/>
                <a:ea typeface="+mn-ea"/>
                <a:cs typeface="+mn-cs"/>
              </a:rPr>
              <a:t> section is where the bulk of the "work" described by a Pipeline will be located. At a minimum it is recommended that </a:t>
            </a:r>
            <a:r>
              <a:rPr lang="en-GB" dirty="0"/>
              <a:t>stages</a:t>
            </a:r>
            <a:r>
              <a:rPr lang="en-GB" sz="1200" b="0" i="0" kern="1200" dirty="0">
                <a:solidFill>
                  <a:schemeClr val="tx1"/>
                </a:solidFill>
                <a:effectLst/>
                <a:latin typeface="+mn-lt"/>
                <a:ea typeface="+mn-ea"/>
                <a:cs typeface="+mn-cs"/>
              </a:rPr>
              <a:t> contain at least one </a:t>
            </a:r>
            <a:r>
              <a:rPr lang="en-GB" sz="1200" b="0" i="0" u="none" strike="noStrike" kern="1200" dirty="0">
                <a:solidFill>
                  <a:schemeClr val="tx1"/>
                </a:solidFill>
                <a:effectLst/>
                <a:latin typeface="+mn-lt"/>
                <a:ea typeface="+mn-ea"/>
                <a:cs typeface="+mn-cs"/>
                <a:hlinkClick r:id="rId3"/>
              </a:rPr>
              <a:t>stage</a:t>
            </a:r>
            <a:r>
              <a:rPr lang="en-GB" sz="1200" b="0" i="0" kern="1200" dirty="0">
                <a:solidFill>
                  <a:schemeClr val="tx1"/>
                </a:solidFill>
                <a:effectLst/>
                <a:latin typeface="+mn-lt"/>
                <a:ea typeface="+mn-ea"/>
                <a:cs typeface="+mn-cs"/>
              </a:rPr>
              <a:t> directive for each discrete part of the continuous delivery process, such as Build, Test, and Deploy.</a:t>
            </a:r>
          </a:p>
          <a:p>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25</a:t>
            </a:fld>
            <a:endParaRPr lang="en-US"/>
          </a:p>
        </p:txBody>
      </p:sp>
    </p:spTree>
    <p:extLst>
      <p:ext uri="{BB962C8B-B14F-4D97-AF65-F5344CB8AC3E}">
        <p14:creationId xmlns:p14="http://schemas.microsoft.com/office/powerpoint/2010/main" val="2949702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26</a:t>
            </a:fld>
            <a:endParaRPr lang="en-US"/>
          </a:p>
        </p:txBody>
      </p:sp>
    </p:spTree>
    <p:extLst>
      <p:ext uri="{BB962C8B-B14F-4D97-AF65-F5344CB8AC3E}">
        <p14:creationId xmlns:p14="http://schemas.microsoft.com/office/powerpoint/2010/main" val="4161117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When - The </a:t>
            </a:r>
            <a:r>
              <a:rPr lang="en-GB" dirty="0"/>
              <a:t>when</a:t>
            </a:r>
            <a:r>
              <a:rPr lang="en-GB" sz="1200" b="0" i="0" kern="1200" dirty="0">
                <a:solidFill>
                  <a:schemeClr val="tx1"/>
                </a:solidFill>
                <a:effectLst/>
                <a:latin typeface="+mn-lt"/>
                <a:ea typeface="+mn-ea"/>
                <a:cs typeface="+mn-cs"/>
              </a:rPr>
              <a:t> directive allows the Pipeline to determine whether the stage should be executed depending on the given condition. The </a:t>
            </a:r>
            <a:r>
              <a:rPr lang="en-GB" dirty="0"/>
              <a:t>when </a:t>
            </a:r>
            <a:r>
              <a:rPr lang="en-GB" sz="1200" b="0" i="0" kern="1200" dirty="0">
                <a:solidFill>
                  <a:schemeClr val="tx1"/>
                </a:solidFill>
                <a:effectLst/>
                <a:latin typeface="+mn-lt"/>
                <a:ea typeface="+mn-ea"/>
                <a:cs typeface="+mn-cs"/>
              </a:rPr>
              <a:t>directive must contain at least one condition. If the </a:t>
            </a:r>
            <a:r>
              <a:rPr lang="en-GB" dirty="0"/>
              <a:t>when</a:t>
            </a:r>
            <a:r>
              <a:rPr lang="en-GB" sz="1200" b="0" i="0" kern="1200" dirty="0">
                <a:solidFill>
                  <a:schemeClr val="tx1"/>
                </a:solidFill>
                <a:effectLst/>
                <a:latin typeface="+mn-lt"/>
                <a:ea typeface="+mn-ea"/>
                <a:cs typeface="+mn-cs"/>
              </a:rPr>
              <a:t> directive contains more than one condition, all the child conditions must return true for the stage to execute.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Evaluating when before entering agent in a stage</a:t>
            </a:r>
          </a:p>
          <a:p>
            <a:r>
              <a:rPr lang="en-GB" sz="1200" b="0" i="0" kern="1200" dirty="0">
                <a:solidFill>
                  <a:schemeClr val="tx1"/>
                </a:solidFill>
                <a:effectLst/>
                <a:latin typeface="+mn-lt"/>
                <a:ea typeface="+mn-ea"/>
                <a:cs typeface="+mn-cs"/>
              </a:rPr>
              <a:t>By default, the when condition for a stage will be evaluated after entering the agent for that stage, if one is defined. However, this can be changed by specifying the </a:t>
            </a:r>
            <a:r>
              <a:rPr lang="en-GB" sz="1200" b="0" i="0" kern="1200" dirty="0" err="1">
                <a:solidFill>
                  <a:schemeClr val="tx1"/>
                </a:solidFill>
                <a:effectLst/>
                <a:latin typeface="+mn-lt"/>
                <a:ea typeface="+mn-ea"/>
                <a:cs typeface="+mn-cs"/>
              </a:rPr>
              <a:t>beforeAgent</a:t>
            </a:r>
            <a:r>
              <a:rPr lang="en-GB" sz="1200" b="0" i="0" kern="1200" dirty="0">
                <a:solidFill>
                  <a:schemeClr val="tx1"/>
                </a:solidFill>
                <a:effectLst/>
                <a:latin typeface="+mn-lt"/>
                <a:ea typeface="+mn-ea"/>
                <a:cs typeface="+mn-cs"/>
              </a:rPr>
              <a:t> option within the when block. If </a:t>
            </a:r>
            <a:r>
              <a:rPr lang="en-GB" sz="1200" b="0" i="0" kern="1200" dirty="0" err="1">
                <a:solidFill>
                  <a:schemeClr val="tx1"/>
                </a:solidFill>
                <a:effectLst/>
                <a:latin typeface="+mn-lt"/>
                <a:ea typeface="+mn-ea"/>
                <a:cs typeface="+mn-cs"/>
              </a:rPr>
              <a:t>beforeAgent</a:t>
            </a:r>
            <a:r>
              <a:rPr lang="en-GB" sz="1200" b="0" i="0" kern="1200" dirty="0">
                <a:solidFill>
                  <a:schemeClr val="tx1"/>
                </a:solidFill>
                <a:effectLst/>
                <a:latin typeface="+mn-lt"/>
                <a:ea typeface="+mn-ea"/>
                <a:cs typeface="+mn-cs"/>
              </a:rPr>
              <a:t> is set to true, the when condition will be evaluated first, and the agent will only be entered if the when condition evaluates to true.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Evaluating when before the input directive</a:t>
            </a:r>
          </a:p>
          <a:p>
            <a:r>
              <a:rPr lang="en-GB" sz="1200" b="0" i="0" kern="1200" dirty="0">
                <a:solidFill>
                  <a:schemeClr val="tx1"/>
                </a:solidFill>
                <a:effectLst/>
                <a:latin typeface="+mn-lt"/>
                <a:ea typeface="+mn-ea"/>
                <a:cs typeface="+mn-cs"/>
              </a:rPr>
              <a:t>By default, the when condition for a stage will be evaluated before the input, if one is defined. However, this can be changed by specifying the </a:t>
            </a:r>
            <a:r>
              <a:rPr lang="en-GB" sz="1200" b="0" i="0" kern="1200" dirty="0" err="1">
                <a:solidFill>
                  <a:schemeClr val="tx1"/>
                </a:solidFill>
                <a:effectLst/>
                <a:latin typeface="+mn-lt"/>
                <a:ea typeface="+mn-ea"/>
                <a:cs typeface="+mn-cs"/>
              </a:rPr>
              <a:t>beforeInput</a:t>
            </a:r>
            <a:r>
              <a:rPr lang="en-GB" sz="1200" b="0" i="0" kern="1200" dirty="0">
                <a:solidFill>
                  <a:schemeClr val="tx1"/>
                </a:solidFill>
                <a:effectLst/>
                <a:latin typeface="+mn-lt"/>
                <a:ea typeface="+mn-ea"/>
                <a:cs typeface="+mn-cs"/>
              </a:rPr>
              <a:t> option within the when block. If </a:t>
            </a:r>
            <a:r>
              <a:rPr lang="en-GB" sz="1200" b="0" i="0" kern="1200" dirty="0" err="1">
                <a:solidFill>
                  <a:schemeClr val="tx1"/>
                </a:solidFill>
                <a:effectLst/>
                <a:latin typeface="+mn-lt"/>
                <a:ea typeface="+mn-ea"/>
                <a:cs typeface="+mn-cs"/>
              </a:rPr>
              <a:t>beforeInput</a:t>
            </a:r>
            <a:r>
              <a:rPr lang="en-GB" sz="1200" b="0" i="0" kern="1200" dirty="0">
                <a:solidFill>
                  <a:schemeClr val="tx1"/>
                </a:solidFill>
                <a:effectLst/>
                <a:latin typeface="+mn-lt"/>
                <a:ea typeface="+mn-ea"/>
                <a:cs typeface="+mn-cs"/>
              </a:rPr>
              <a:t> is set to true, the when condition will be evaluated first, and the input will only be entered if the when condition evaluates to true.</a:t>
            </a:r>
          </a:p>
          <a:p>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27</a:t>
            </a:fld>
            <a:endParaRPr lang="en-US"/>
          </a:p>
        </p:txBody>
      </p:sp>
    </p:spTree>
    <p:extLst>
      <p:ext uri="{BB962C8B-B14F-4D97-AF65-F5344CB8AC3E}">
        <p14:creationId xmlns:p14="http://schemas.microsoft.com/office/powerpoint/2010/main" val="40800322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28</a:t>
            </a:fld>
            <a:endParaRPr lang="en-US"/>
          </a:p>
        </p:txBody>
      </p:sp>
    </p:spTree>
    <p:extLst>
      <p:ext uri="{BB962C8B-B14F-4D97-AF65-F5344CB8AC3E}">
        <p14:creationId xmlns:p14="http://schemas.microsoft.com/office/powerpoint/2010/main" val="1291132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365D9-FB80-4415-B36E-3820098870D3}" type="slidenum">
              <a:rPr lang="en-GB" smtClean="0"/>
              <a:t>30</a:t>
            </a:fld>
            <a:endParaRPr lang="en-GB"/>
          </a:p>
        </p:txBody>
      </p:sp>
    </p:spTree>
    <p:extLst>
      <p:ext uri="{BB962C8B-B14F-4D97-AF65-F5344CB8AC3E}">
        <p14:creationId xmlns:p14="http://schemas.microsoft.com/office/powerpoint/2010/main" val="3198641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B90365D9-FB80-4415-B36E-3820098870D3}" type="slidenum">
              <a:rPr lang="en-GB" smtClean="0"/>
              <a:t>3</a:t>
            </a:fld>
            <a:endParaRPr lang="en-GB"/>
          </a:p>
        </p:txBody>
      </p:sp>
    </p:spTree>
    <p:extLst>
      <p:ext uri="{BB962C8B-B14F-4D97-AF65-F5344CB8AC3E}">
        <p14:creationId xmlns:p14="http://schemas.microsoft.com/office/powerpoint/2010/main" val="8798136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365D9-FB80-4415-B36E-3820098870D3}" type="slidenum">
              <a:rPr lang="en-GB" smtClean="0"/>
              <a:t>32</a:t>
            </a:fld>
            <a:endParaRPr lang="en-GB"/>
          </a:p>
        </p:txBody>
      </p:sp>
    </p:spTree>
    <p:extLst>
      <p:ext uri="{BB962C8B-B14F-4D97-AF65-F5344CB8AC3E}">
        <p14:creationId xmlns:p14="http://schemas.microsoft.com/office/powerpoint/2010/main" val="1736940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The input directive on a stage allows you to prompt for input, using the </a:t>
            </a:r>
            <a:r>
              <a:rPr lang="en-GB" sz="1200" b="0" i="0" u="none" strike="noStrike" kern="1200" dirty="0">
                <a:solidFill>
                  <a:schemeClr val="tx1"/>
                </a:solidFill>
                <a:effectLst/>
                <a:latin typeface="+mn-lt"/>
                <a:ea typeface="+mn-ea"/>
                <a:cs typeface="+mn-cs"/>
                <a:hlinkClick r:id="rId3"/>
              </a:rPr>
              <a:t>input step</a:t>
            </a:r>
            <a:r>
              <a:rPr lang="en-GB" sz="1200" b="0" i="0" kern="1200" dirty="0">
                <a:solidFill>
                  <a:schemeClr val="tx1"/>
                </a:solidFill>
                <a:effectLst/>
                <a:latin typeface="+mn-lt"/>
                <a:ea typeface="+mn-ea"/>
                <a:cs typeface="+mn-cs"/>
              </a:rPr>
              <a:t>. The stage will pause after any options have been applied, and before entering the stage`s `agent or evaluating its when condition. If the input is approved, the stage will then continue. Any parameters provided as part of the input submission will be available in the environment for the rest of the stage.</a:t>
            </a:r>
          </a:p>
          <a:p>
            <a:br>
              <a:rPr lang="en-GB" sz="1200" b="0" i="0" kern="1200" dirty="0">
                <a:solidFill>
                  <a:schemeClr val="tx1"/>
                </a:solidFill>
                <a:effectLst/>
                <a:latin typeface="+mn-lt"/>
                <a:ea typeface="+mn-ea"/>
                <a:cs typeface="+mn-cs"/>
              </a:rPr>
            </a:b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would you add a pause? </a:t>
            </a:r>
          </a:p>
          <a:p>
            <a:endParaRPr lang="en-US" dirty="0"/>
          </a:p>
        </p:txBody>
      </p:sp>
      <p:sp>
        <p:nvSpPr>
          <p:cNvPr id="4" name="Slide Number Placeholder 3"/>
          <p:cNvSpPr>
            <a:spLocks noGrp="1"/>
          </p:cNvSpPr>
          <p:nvPr>
            <p:ph type="sldNum" sz="quarter" idx="10"/>
          </p:nvPr>
        </p:nvSpPr>
        <p:spPr/>
        <p:txBody>
          <a:bodyPr/>
          <a:lstStyle/>
          <a:p>
            <a:fld id="{2EE80F96-E2C5-FE40-90A1-F48894BF8D55}" type="slidenum">
              <a:rPr lang="en-US" smtClean="0"/>
              <a:t>33</a:t>
            </a:fld>
            <a:endParaRPr lang="en-US"/>
          </a:p>
        </p:txBody>
      </p:sp>
    </p:spTree>
    <p:extLst>
      <p:ext uri="{BB962C8B-B14F-4D97-AF65-F5344CB8AC3E}">
        <p14:creationId xmlns:p14="http://schemas.microsoft.com/office/powerpoint/2010/main" val="3549564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546D7D-2456-7C4D-898A-51F56ECD9930}" type="slidenum">
              <a:rPr lang="en-US" smtClean="0"/>
              <a:t>34</a:t>
            </a:fld>
            <a:endParaRPr lang="en-US"/>
          </a:p>
        </p:txBody>
      </p:sp>
    </p:spTree>
    <p:extLst>
      <p:ext uri="{BB962C8B-B14F-4D97-AF65-F5344CB8AC3E}">
        <p14:creationId xmlns:p14="http://schemas.microsoft.com/office/powerpoint/2010/main" val="26128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365D9-FB80-4415-B36E-3820098870D3}" type="slidenum">
              <a:rPr lang="en-GB" smtClean="0"/>
              <a:t>35</a:t>
            </a:fld>
            <a:endParaRPr lang="en-GB"/>
          </a:p>
        </p:txBody>
      </p:sp>
    </p:spTree>
    <p:extLst>
      <p:ext uri="{BB962C8B-B14F-4D97-AF65-F5344CB8AC3E}">
        <p14:creationId xmlns:p14="http://schemas.microsoft.com/office/powerpoint/2010/main" val="1211416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365D9-FB80-4415-B36E-3820098870D3}" type="slidenum">
              <a:rPr lang="en-GB" smtClean="0"/>
              <a:t>37</a:t>
            </a:fld>
            <a:endParaRPr lang="en-GB"/>
          </a:p>
        </p:txBody>
      </p:sp>
    </p:spTree>
    <p:extLst>
      <p:ext uri="{BB962C8B-B14F-4D97-AF65-F5344CB8AC3E}">
        <p14:creationId xmlns:p14="http://schemas.microsoft.com/office/powerpoint/2010/main" val="3695777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0365D9-FB80-4415-B36E-3820098870D3}" type="slidenum">
              <a:rPr lang="en-GB" smtClean="0"/>
              <a:t>38</a:t>
            </a:fld>
            <a:endParaRPr lang="en-GB"/>
          </a:p>
        </p:txBody>
      </p:sp>
    </p:spTree>
    <p:extLst>
      <p:ext uri="{BB962C8B-B14F-4D97-AF65-F5344CB8AC3E}">
        <p14:creationId xmlns:p14="http://schemas.microsoft.com/office/powerpoint/2010/main" val="22390580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B90365D9-FB80-4415-B36E-3820098870D3}" type="slidenum">
              <a:rPr lang="en-GB" smtClean="0"/>
              <a:t>39</a:t>
            </a:fld>
            <a:endParaRPr lang="en-GB"/>
          </a:p>
        </p:txBody>
      </p:sp>
    </p:spTree>
    <p:extLst>
      <p:ext uri="{BB962C8B-B14F-4D97-AF65-F5344CB8AC3E}">
        <p14:creationId xmlns:p14="http://schemas.microsoft.com/office/powerpoint/2010/main" val="1409330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B90365D9-FB80-4415-B36E-3820098870D3}" type="slidenum">
              <a:rPr lang="en-GB" smtClean="0"/>
              <a:t>40</a:t>
            </a:fld>
            <a:endParaRPr lang="en-GB"/>
          </a:p>
        </p:txBody>
      </p:sp>
    </p:spTree>
    <p:extLst>
      <p:ext uri="{BB962C8B-B14F-4D97-AF65-F5344CB8AC3E}">
        <p14:creationId xmlns:p14="http://schemas.microsoft.com/office/powerpoint/2010/main" val="2256548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B90365D9-FB80-4415-B36E-3820098870D3}" type="slidenum">
              <a:rPr lang="en-GB" smtClean="0"/>
              <a:t>41</a:t>
            </a:fld>
            <a:endParaRPr lang="en-GB"/>
          </a:p>
        </p:txBody>
      </p:sp>
    </p:spTree>
    <p:extLst>
      <p:ext uri="{BB962C8B-B14F-4D97-AF65-F5344CB8AC3E}">
        <p14:creationId xmlns:p14="http://schemas.microsoft.com/office/powerpoint/2010/main" val="38521299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B90365D9-FB80-4415-B36E-3820098870D3}" type="slidenum">
              <a:rPr lang="en-GB" smtClean="0"/>
              <a:t>42</a:t>
            </a:fld>
            <a:endParaRPr lang="en-GB"/>
          </a:p>
        </p:txBody>
      </p:sp>
    </p:spTree>
    <p:extLst>
      <p:ext uri="{BB962C8B-B14F-4D97-AF65-F5344CB8AC3E}">
        <p14:creationId xmlns:p14="http://schemas.microsoft.com/office/powerpoint/2010/main" val="393450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B90365D9-FB80-4415-B36E-3820098870D3}" type="slidenum">
              <a:rPr lang="en-GB" smtClean="0"/>
              <a:t>4</a:t>
            </a:fld>
            <a:endParaRPr lang="en-GB"/>
          </a:p>
        </p:txBody>
      </p:sp>
    </p:spTree>
    <p:extLst>
      <p:ext uri="{BB962C8B-B14F-4D97-AF65-F5344CB8AC3E}">
        <p14:creationId xmlns:p14="http://schemas.microsoft.com/office/powerpoint/2010/main" val="35887797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B90365D9-FB80-4415-B36E-3820098870D3}" type="slidenum">
              <a:rPr lang="en-GB" smtClean="0"/>
              <a:t>43</a:t>
            </a:fld>
            <a:endParaRPr lang="en-GB"/>
          </a:p>
        </p:txBody>
      </p:sp>
    </p:spTree>
    <p:extLst>
      <p:ext uri="{BB962C8B-B14F-4D97-AF65-F5344CB8AC3E}">
        <p14:creationId xmlns:p14="http://schemas.microsoft.com/office/powerpoint/2010/main" val="37851507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B90365D9-FB80-4415-B36E-3820098870D3}" type="slidenum">
              <a:rPr lang="en-GB" smtClean="0"/>
              <a:t>44</a:t>
            </a:fld>
            <a:endParaRPr lang="en-GB"/>
          </a:p>
        </p:txBody>
      </p:sp>
    </p:spTree>
    <p:extLst>
      <p:ext uri="{BB962C8B-B14F-4D97-AF65-F5344CB8AC3E}">
        <p14:creationId xmlns:p14="http://schemas.microsoft.com/office/powerpoint/2010/main" val="350226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B90365D9-FB80-4415-B36E-3820098870D3}" type="slidenum">
              <a:rPr lang="en-GB" smtClean="0"/>
              <a:t>45</a:t>
            </a:fld>
            <a:endParaRPr lang="en-GB"/>
          </a:p>
        </p:txBody>
      </p:sp>
    </p:spTree>
    <p:extLst>
      <p:ext uri="{BB962C8B-B14F-4D97-AF65-F5344CB8AC3E}">
        <p14:creationId xmlns:p14="http://schemas.microsoft.com/office/powerpoint/2010/main" val="20871587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B90365D9-FB80-4415-B36E-3820098870D3}" type="slidenum">
              <a:rPr lang="en-GB" smtClean="0"/>
              <a:t>46</a:t>
            </a:fld>
            <a:endParaRPr lang="en-GB"/>
          </a:p>
        </p:txBody>
      </p:sp>
    </p:spTree>
    <p:extLst>
      <p:ext uri="{BB962C8B-B14F-4D97-AF65-F5344CB8AC3E}">
        <p14:creationId xmlns:p14="http://schemas.microsoft.com/office/powerpoint/2010/main" val="1651118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B90365D9-FB80-4415-B36E-3820098870D3}" type="slidenum">
              <a:rPr lang="en-GB" smtClean="0"/>
              <a:t>47</a:t>
            </a:fld>
            <a:endParaRPr lang="en-GB"/>
          </a:p>
        </p:txBody>
      </p:sp>
    </p:spTree>
    <p:extLst>
      <p:ext uri="{BB962C8B-B14F-4D97-AF65-F5344CB8AC3E}">
        <p14:creationId xmlns:p14="http://schemas.microsoft.com/office/powerpoint/2010/main" val="694519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B90365D9-FB80-4415-B36E-3820098870D3}" type="slidenum">
              <a:rPr lang="en-GB" smtClean="0"/>
              <a:t>48</a:t>
            </a:fld>
            <a:endParaRPr lang="en-GB"/>
          </a:p>
        </p:txBody>
      </p:sp>
    </p:spTree>
    <p:extLst>
      <p:ext uri="{BB962C8B-B14F-4D97-AF65-F5344CB8AC3E}">
        <p14:creationId xmlns:p14="http://schemas.microsoft.com/office/powerpoint/2010/main" val="39865714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B90365D9-FB80-4415-B36E-3820098870D3}" type="slidenum">
              <a:rPr lang="en-GB" smtClean="0"/>
              <a:t>49</a:t>
            </a:fld>
            <a:endParaRPr lang="en-GB"/>
          </a:p>
        </p:txBody>
      </p:sp>
    </p:spTree>
    <p:extLst>
      <p:ext uri="{BB962C8B-B14F-4D97-AF65-F5344CB8AC3E}">
        <p14:creationId xmlns:p14="http://schemas.microsoft.com/office/powerpoint/2010/main" val="12467645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B90365D9-FB80-4415-B36E-3820098870D3}" type="slidenum">
              <a:rPr lang="en-GB" smtClean="0"/>
              <a:t>50</a:t>
            </a:fld>
            <a:endParaRPr lang="en-GB"/>
          </a:p>
        </p:txBody>
      </p:sp>
    </p:spTree>
    <p:extLst>
      <p:ext uri="{BB962C8B-B14F-4D97-AF65-F5344CB8AC3E}">
        <p14:creationId xmlns:p14="http://schemas.microsoft.com/office/powerpoint/2010/main" val="18278288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B90365D9-FB80-4415-B36E-3820098870D3}" type="slidenum">
              <a:rPr lang="en-GB" smtClean="0"/>
              <a:t>51</a:t>
            </a:fld>
            <a:endParaRPr lang="en-GB"/>
          </a:p>
        </p:txBody>
      </p:sp>
    </p:spTree>
    <p:extLst>
      <p:ext uri="{BB962C8B-B14F-4D97-AF65-F5344CB8AC3E}">
        <p14:creationId xmlns:p14="http://schemas.microsoft.com/office/powerpoint/2010/main" val="1931832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B90365D9-FB80-4415-B36E-3820098870D3}" type="slidenum">
              <a:rPr lang="en-GB" smtClean="0"/>
              <a:t>5</a:t>
            </a:fld>
            <a:endParaRPr lang="en-GB"/>
          </a:p>
        </p:txBody>
      </p:sp>
    </p:spTree>
    <p:extLst>
      <p:ext uri="{BB962C8B-B14F-4D97-AF65-F5344CB8AC3E}">
        <p14:creationId xmlns:p14="http://schemas.microsoft.com/office/powerpoint/2010/main" val="2659044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B90365D9-FB80-4415-B36E-3820098870D3}" type="slidenum">
              <a:rPr lang="en-GB" smtClean="0"/>
              <a:t>6</a:t>
            </a:fld>
            <a:endParaRPr lang="en-GB"/>
          </a:p>
        </p:txBody>
      </p:sp>
    </p:spTree>
    <p:extLst>
      <p:ext uri="{BB962C8B-B14F-4D97-AF65-F5344CB8AC3E}">
        <p14:creationId xmlns:p14="http://schemas.microsoft.com/office/powerpoint/2010/main" val="249596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B90365D9-FB80-4415-B36E-3820098870D3}" type="slidenum">
              <a:rPr lang="en-GB" smtClean="0"/>
              <a:t>7</a:t>
            </a:fld>
            <a:endParaRPr lang="en-GB"/>
          </a:p>
        </p:txBody>
      </p:sp>
    </p:spTree>
    <p:extLst>
      <p:ext uri="{BB962C8B-B14F-4D97-AF65-F5344CB8AC3E}">
        <p14:creationId xmlns:p14="http://schemas.microsoft.com/office/powerpoint/2010/main" val="1401585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B90365D9-FB80-4415-B36E-3820098870D3}" type="slidenum">
              <a:rPr lang="en-GB" smtClean="0"/>
              <a:t>8</a:t>
            </a:fld>
            <a:endParaRPr lang="en-GB"/>
          </a:p>
        </p:txBody>
      </p:sp>
    </p:spTree>
    <p:extLst>
      <p:ext uri="{BB962C8B-B14F-4D97-AF65-F5344CB8AC3E}">
        <p14:creationId xmlns:p14="http://schemas.microsoft.com/office/powerpoint/2010/main" val="1559086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600" dirty="0"/>
          </a:p>
        </p:txBody>
      </p:sp>
      <p:sp>
        <p:nvSpPr>
          <p:cNvPr id="4" name="Slide Number Placeholder 3"/>
          <p:cNvSpPr>
            <a:spLocks noGrp="1"/>
          </p:cNvSpPr>
          <p:nvPr>
            <p:ph type="sldNum" sz="quarter" idx="10"/>
          </p:nvPr>
        </p:nvSpPr>
        <p:spPr/>
        <p:txBody>
          <a:bodyPr/>
          <a:lstStyle/>
          <a:p>
            <a:fld id="{B90365D9-FB80-4415-B36E-3820098870D3}" type="slidenum">
              <a:rPr lang="en-GB" smtClean="0"/>
              <a:t>9</a:t>
            </a:fld>
            <a:endParaRPr lang="en-GB"/>
          </a:p>
        </p:txBody>
      </p:sp>
    </p:spTree>
    <p:extLst>
      <p:ext uri="{BB962C8B-B14F-4D97-AF65-F5344CB8AC3E}">
        <p14:creationId xmlns:p14="http://schemas.microsoft.com/office/powerpoint/2010/main" val="2805599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7197" y="381000"/>
            <a:ext cx="8301101" cy="762000"/>
          </a:xfrm>
        </p:spPr>
        <p:txBody>
          <a:bodyPr>
            <a:noAutofit/>
          </a:bodyPr>
          <a:lstStyle/>
          <a:p>
            <a:pPr marL="0" indent="0" algn="ctr">
              <a:buNone/>
            </a:pPr>
            <a:r>
              <a:rPr lang="en-GB" sz="4000" b="1" dirty="0">
                <a:solidFill>
                  <a:schemeClr val="bg1"/>
                </a:solidFill>
                <a:latin typeface="Courier New" panose="02070309020205020404" pitchFamily="49" charset="0"/>
                <a:cs typeface="Courier New" panose="02070309020205020404" pitchFamily="49" charset="0"/>
              </a:rPr>
              <a:t>Realising Testing Value Through Deployment Pipelines</a:t>
            </a:r>
          </a:p>
        </p:txBody>
      </p:sp>
      <p:pic>
        <p:nvPicPr>
          <p:cNvPr id="2" name="Picture 1">
            <a:extLst>
              <a:ext uri="{FF2B5EF4-FFF2-40B4-BE49-F238E27FC236}">
                <a16:creationId xmlns:a16="http://schemas.microsoft.com/office/drawing/2014/main" id="{68D522C0-6D66-6843-B334-523CE105478A}"/>
              </a:ext>
            </a:extLst>
          </p:cNvPr>
          <p:cNvPicPr>
            <a:picLocks noChangeAspect="1"/>
          </p:cNvPicPr>
          <p:nvPr/>
        </p:nvPicPr>
        <p:blipFill>
          <a:blip r:embed="rId3"/>
          <a:stretch>
            <a:fillRect/>
          </a:stretch>
        </p:blipFill>
        <p:spPr>
          <a:xfrm>
            <a:off x="2119376" y="2438400"/>
            <a:ext cx="4905247" cy="3669715"/>
          </a:xfrm>
          <a:prstGeom prst="rect">
            <a:avLst/>
          </a:prstGeom>
        </p:spPr>
      </p:pic>
    </p:spTree>
    <p:extLst>
      <p:ext uri="{BB962C8B-B14F-4D97-AF65-F5344CB8AC3E}">
        <p14:creationId xmlns:p14="http://schemas.microsoft.com/office/powerpoint/2010/main" val="10803142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0800" y="444795"/>
            <a:ext cx="3962400" cy="914400"/>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5400" b="1" dirty="0">
                <a:solidFill>
                  <a:schemeClr val="bg1"/>
                </a:solidFill>
                <a:latin typeface="Courier New" pitchFamily="49" charset="0"/>
                <a:cs typeface="Courier New" pitchFamily="49" charset="0"/>
              </a:rPr>
              <a:t>Check in </a:t>
            </a:r>
            <a:endParaRPr lang="en-GB" sz="5400" b="1" dirty="0">
              <a:solidFill>
                <a:schemeClr val="bg1"/>
              </a:solidFill>
              <a:latin typeface="Courier New" pitchFamily="49" charset="0"/>
              <a:cs typeface="Courier New" pitchFamily="49" charset="0"/>
            </a:endParaRPr>
          </a:p>
        </p:txBody>
      </p:sp>
      <p:sp>
        <p:nvSpPr>
          <p:cNvPr id="6" name="Content Placeholder 2"/>
          <p:cNvSpPr txBox="1">
            <a:spLocks/>
          </p:cNvSpPr>
          <p:nvPr/>
        </p:nvSpPr>
        <p:spPr>
          <a:xfrm>
            <a:off x="4572000" y="1359195"/>
            <a:ext cx="4267200" cy="50416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chemeClr val="bg1"/>
                </a:solidFill>
                <a:latin typeface="Courier" pitchFamily="2" charset="0"/>
              </a:rPr>
              <a:t>Based on reading the abstract and pre-requisites.</a:t>
            </a:r>
          </a:p>
          <a:p>
            <a:r>
              <a:rPr lang="en-GB" dirty="0">
                <a:solidFill>
                  <a:schemeClr val="bg1"/>
                </a:solidFill>
                <a:latin typeface="Courier" pitchFamily="2" charset="0"/>
              </a:rPr>
              <a:t>Confidence out of 10, on the scale.</a:t>
            </a:r>
          </a:p>
          <a:p>
            <a:r>
              <a:rPr lang="en-GB" dirty="0">
                <a:solidFill>
                  <a:schemeClr val="bg1"/>
                </a:solidFill>
                <a:latin typeface="Courier" pitchFamily="2" charset="0"/>
              </a:rPr>
              <a:t>&gt; 8 make yourselves known!</a:t>
            </a:r>
          </a:p>
          <a:p>
            <a:pPr marL="0" indent="0">
              <a:buNone/>
            </a:pPr>
            <a:endParaRPr lang="en-GB" dirty="0">
              <a:solidFill>
                <a:schemeClr val="bg1"/>
              </a:solidFill>
              <a:latin typeface="Courier" pitchFamily="2" charset="0"/>
            </a:endParaRPr>
          </a:p>
        </p:txBody>
      </p:sp>
      <p:pic>
        <p:nvPicPr>
          <p:cNvPr id="2" name="Picture 1">
            <a:extLst>
              <a:ext uri="{FF2B5EF4-FFF2-40B4-BE49-F238E27FC236}">
                <a16:creationId xmlns:a16="http://schemas.microsoft.com/office/drawing/2014/main" id="{E0C664DA-6C3D-164F-8AC1-F469C20900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2479" y="1914839"/>
            <a:ext cx="3016642" cy="3962400"/>
          </a:xfrm>
          <a:prstGeom prst="rect">
            <a:avLst/>
          </a:prstGeom>
        </p:spPr>
      </p:pic>
    </p:spTree>
    <p:extLst>
      <p:ext uri="{BB962C8B-B14F-4D97-AF65-F5344CB8AC3E}">
        <p14:creationId xmlns:p14="http://schemas.microsoft.com/office/powerpoint/2010/main" val="25511862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533400"/>
            <a:ext cx="8382000" cy="990600"/>
          </a:xfrm>
        </p:spPr>
        <p:txBody>
          <a:bodyPr>
            <a:noAutofit/>
          </a:bodyPr>
          <a:lstStyle/>
          <a:p>
            <a:pPr marL="0" indent="0">
              <a:spcBef>
                <a:spcPts val="0"/>
              </a:spcBef>
              <a:buNone/>
              <a:defRPr/>
            </a:pPr>
            <a:r>
              <a:rPr lang="en-US" sz="4000" b="1" dirty="0">
                <a:solidFill>
                  <a:schemeClr val="bg1"/>
                </a:solidFill>
                <a:latin typeface="Courier New" charset="0"/>
                <a:ea typeface="Courier New" charset="0"/>
                <a:cs typeface="Courier New" charset="0"/>
              </a:rPr>
              <a:t>Questions before we start?</a:t>
            </a:r>
          </a:p>
        </p:txBody>
      </p:sp>
      <p:pic>
        <p:nvPicPr>
          <p:cNvPr id="2" name="Picture 1">
            <a:extLst>
              <a:ext uri="{FF2B5EF4-FFF2-40B4-BE49-F238E27FC236}">
                <a16:creationId xmlns:a16="http://schemas.microsoft.com/office/drawing/2014/main" id="{36563514-88F7-7E42-A07A-B90F8FBC865C}"/>
              </a:ext>
            </a:extLst>
          </p:cNvPr>
          <p:cNvPicPr>
            <a:picLocks noChangeAspect="1"/>
          </p:cNvPicPr>
          <p:nvPr/>
        </p:nvPicPr>
        <p:blipFill>
          <a:blip r:embed="rId3"/>
          <a:stretch>
            <a:fillRect/>
          </a:stretch>
        </p:blipFill>
        <p:spPr>
          <a:xfrm>
            <a:off x="2056864" y="2438400"/>
            <a:ext cx="5030271" cy="3340100"/>
          </a:xfrm>
          <a:prstGeom prst="rect">
            <a:avLst/>
          </a:prstGeom>
        </p:spPr>
      </p:pic>
    </p:spTree>
    <p:extLst>
      <p:ext uri="{BB962C8B-B14F-4D97-AF65-F5344CB8AC3E}">
        <p14:creationId xmlns:p14="http://schemas.microsoft.com/office/powerpoint/2010/main" val="14964448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3360D1-9D5C-554E-8FA6-B00BB093F1C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94771" y="2081217"/>
            <a:ext cx="4161303" cy="2485588"/>
          </a:xfrm>
          <a:prstGeom prst="rect">
            <a:avLst/>
          </a:prstGeom>
        </p:spPr>
      </p:pic>
    </p:spTree>
    <p:extLst>
      <p:ext uri="{BB962C8B-B14F-4D97-AF65-F5344CB8AC3E}">
        <p14:creationId xmlns:p14="http://schemas.microsoft.com/office/powerpoint/2010/main" val="4083980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BF1D9D5-B181-4D47-A314-9FCA80C41182}"/>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1981200" y="1371600"/>
            <a:ext cx="5243684" cy="3985199"/>
          </a:xfrm>
        </p:spPr>
      </p:pic>
    </p:spTree>
    <p:extLst>
      <p:ext uri="{BB962C8B-B14F-4D97-AF65-F5344CB8AC3E}">
        <p14:creationId xmlns:p14="http://schemas.microsoft.com/office/powerpoint/2010/main" val="891037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D3C8E0-F8A8-3B43-B93D-7390398C3ADB}"/>
              </a:ext>
            </a:extLst>
          </p:cNvPr>
          <p:cNvSpPr txBox="1"/>
          <p:nvPr/>
        </p:nvSpPr>
        <p:spPr>
          <a:xfrm>
            <a:off x="826543" y="4953000"/>
            <a:ext cx="7590426" cy="1200329"/>
          </a:xfrm>
          <a:prstGeom prst="rect">
            <a:avLst/>
          </a:prstGeom>
          <a:noFill/>
        </p:spPr>
        <p:txBody>
          <a:bodyPr wrap="square" rtlCol="0">
            <a:spAutoFit/>
          </a:bodyPr>
          <a:lstStyle/>
          <a:p>
            <a:r>
              <a:rPr lang="en-US" sz="3600" b="1" dirty="0">
                <a:solidFill>
                  <a:schemeClr val="bg1"/>
                </a:solidFill>
                <a:latin typeface="Courier New" panose="02070309020205020404" pitchFamily="49" charset="0"/>
                <a:cs typeface="Courier New" panose="02070309020205020404" pitchFamily="49" charset="0"/>
              </a:rPr>
              <a:t>Docker can solve pipeline dependencies issues.</a:t>
            </a:r>
          </a:p>
        </p:txBody>
      </p:sp>
      <p:pic>
        <p:nvPicPr>
          <p:cNvPr id="7" name="Picture 6">
            <a:extLst>
              <a:ext uri="{FF2B5EF4-FFF2-40B4-BE49-F238E27FC236}">
                <a16:creationId xmlns:a16="http://schemas.microsoft.com/office/drawing/2014/main" id="{19DF1384-3AD2-DF46-AFD9-D52F4D958144}"/>
              </a:ext>
            </a:extLst>
          </p:cNvPr>
          <p:cNvPicPr>
            <a:picLocks noChangeAspect="1"/>
          </p:cNvPicPr>
          <p:nvPr/>
        </p:nvPicPr>
        <p:blipFill>
          <a:blip r:embed="rId3"/>
          <a:stretch>
            <a:fillRect/>
          </a:stretch>
        </p:blipFill>
        <p:spPr>
          <a:xfrm>
            <a:off x="3200400" y="838200"/>
            <a:ext cx="3146254" cy="3660546"/>
          </a:xfrm>
          <a:prstGeom prst="rect">
            <a:avLst/>
          </a:prstGeom>
        </p:spPr>
      </p:pic>
    </p:spTree>
    <p:extLst>
      <p:ext uri="{BB962C8B-B14F-4D97-AF65-F5344CB8AC3E}">
        <p14:creationId xmlns:p14="http://schemas.microsoft.com/office/powerpoint/2010/main" val="3683637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A01A1B-1C89-F94A-8B75-7E06943D64EE}"/>
              </a:ext>
            </a:extLst>
          </p:cNvPr>
          <p:cNvSpPr txBox="1"/>
          <p:nvPr/>
        </p:nvSpPr>
        <p:spPr>
          <a:xfrm>
            <a:off x="838200" y="1905000"/>
            <a:ext cx="7699158" cy="3046988"/>
          </a:xfrm>
          <a:prstGeom prst="rect">
            <a:avLst/>
          </a:prstGeom>
          <a:noFill/>
        </p:spPr>
        <p:txBody>
          <a:bodyPr wrap="square" rtlCol="0">
            <a:spAutoFit/>
          </a:bodyPr>
          <a:lstStyle/>
          <a:p>
            <a:r>
              <a:rPr lang="en-US" sz="4800" b="1" dirty="0">
                <a:solidFill>
                  <a:schemeClr val="bg1"/>
                </a:solidFill>
                <a:latin typeface="Courier New" panose="02070309020205020404" pitchFamily="49" charset="0"/>
                <a:cs typeface="Courier New" panose="02070309020205020404" pitchFamily="49" charset="0"/>
              </a:rPr>
              <a:t>Docker image has application requirements and dependencies</a:t>
            </a:r>
          </a:p>
        </p:txBody>
      </p:sp>
    </p:spTree>
    <p:extLst>
      <p:ext uri="{BB962C8B-B14F-4D97-AF65-F5344CB8AC3E}">
        <p14:creationId xmlns:p14="http://schemas.microsoft.com/office/powerpoint/2010/main" val="1984128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A01A1B-1C89-F94A-8B75-7E06943D64EE}"/>
              </a:ext>
            </a:extLst>
          </p:cNvPr>
          <p:cNvSpPr txBox="1"/>
          <p:nvPr/>
        </p:nvSpPr>
        <p:spPr>
          <a:xfrm>
            <a:off x="873342" y="2385849"/>
            <a:ext cx="7699158" cy="2308324"/>
          </a:xfrm>
          <a:prstGeom prst="rect">
            <a:avLst/>
          </a:prstGeom>
          <a:noFill/>
        </p:spPr>
        <p:txBody>
          <a:bodyPr wrap="square" rtlCol="0">
            <a:spAutoFit/>
          </a:bodyPr>
          <a:lstStyle/>
          <a:p>
            <a:r>
              <a:rPr lang="en-US" sz="4800" b="1" dirty="0">
                <a:solidFill>
                  <a:schemeClr val="bg1"/>
                </a:solidFill>
                <a:latin typeface="Courier New" panose="02070309020205020404" pitchFamily="49" charset="0"/>
                <a:cs typeface="Courier New" panose="02070309020205020404" pitchFamily="49" charset="0"/>
              </a:rPr>
              <a:t>Containers are running instance of docker image</a:t>
            </a:r>
          </a:p>
        </p:txBody>
      </p:sp>
    </p:spTree>
    <p:extLst>
      <p:ext uri="{BB962C8B-B14F-4D97-AF65-F5344CB8AC3E}">
        <p14:creationId xmlns:p14="http://schemas.microsoft.com/office/powerpoint/2010/main" val="1424832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A01A1B-1C89-F94A-8B75-7E06943D64EE}"/>
              </a:ext>
            </a:extLst>
          </p:cNvPr>
          <p:cNvSpPr txBox="1"/>
          <p:nvPr/>
        </p:nvSpPr>
        <p:spPr>
          <a:xfrm>
            <a:off x="309217" y="2938914"/>
            <a:ext cx="3942004" cy="769441"/>
          </a:xfrm>
          <a:prstGeom prst="rect">
            <a:avLst/>
          </a:prstGeom>
          <a:noFill/>
        </p:spPr>
        <p:txBody>
          <a:bodyPr wrap="square" rtlCol="0">
            <a:spAutoFit/>
          </a:bodyPr>
          <a:lstStyle/>
          <a:p>
            <a:pPr algn="ctr"/>
            <a:r>
              <a:rPr lang="en-US" sz="4400" b="1" dirty="0">
                <a:solidFill>
                  <a:schemeClr val="bg1"/>
                </a:solidFill>
                <a:latin typeface="Courier New" panose="02070309020205020404" pitchFamily="49" charset="0"/>
                <a:cs typeface="Courier New" panose="02070309020205020404" pitchFamily="49" charset="0"/>
              </a:rPr>
              <a:t>docker info</a:t>
            </a:r>
          </a:p>
        </p:txBody>
      </p:sp>
      <p:pic>
        <p:nvPicPr>
          <p:cNvPr id="3" name="Picture 2">
            <a:extLst>
              <a:ext uri="{FF2B5EF4-FFF2-40B4-BE49-F238E27FC236}">
                <a16:creationId xmlns:a16="http://schemas.microsoft.com/office/drawing/2014/main" id="{CD724EFA-CB7B-EE49-B969-898E9CEC49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48200" y="1767372"/>
            <a:ext cx="4150032" cy="3112524"/>
          </a:xfrm>
          <a:prstGeom prst="rect">
            <a:avLst/>
          </a:prstGeom>
        </p:spPr>
      </p:pic>
    </p:spTree>
    <p:extLst>
      <p:ext uri="{BB962C8B-B14F-4D97-AF65-F5344CB8AC3E}">
        <p14:creationId xmlns:p14="http://schemas.microsoft.com/office/powerpoint/2010/main" val="38717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F1D7823-A612-FF49-A646-DDC8FAFAF6E3}"/>
              </a:ext>
            </a:extLst>
          </p:cNvPr>
          <p:cNvGrpSpPr/>
          <p:nvPr/>
        </p:nvGrpSpPr>
        <p:grpSpPr>
          <a:xfrm>
            <a:off x="1238865" y="2020003"/>
            <a:ext cx="5331542" cy="3069048"/>
            <a:chOff x="4350774" y="2765936"/>
            <a:chExt cx="7108723" cy="4092064"/>
          </a:xfrm>
        </p:grpSpPr>
        <p:pic>
          <p:nvPicPr>
            <p:cNvPr id="7" name="Picture 6">
              <a:extLst>
                <a:ext uri="{FF2B5EF4-FFF2-40B4-BE49-F238E27FC236}">
                  <a16:creationId xmlns:a16="http://schemas.microsoft.com/office/drawing/2014/main" id="{99810D7F-9CFC-D74B-8762-F212732B5F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06335" y="2936260"/>
              <a:ext cx="6502400" cy="3251200"/>
            </a:xfrm>
            <a:prstGeom prst="rect">
              <a:avLst/>
            </a:prstGeom>
          </p:spPr>
        </p:pic>
        <p:grpSp>
          <p:nvGrpSpPr>
            <p:cNvPr id="12" name="Group 11">
              <a:extLst>
                <a:ext uri="{FF2B5EF4-FFF2-40B4-BE49-F238E27FC236}">
                  <a16:creationId xmlns:a16="http://schemas.microsoft.com/office/drawing/2014/main" id="{F7884DBD-ADC7-234B-B849-26B305058DFD}"/>
                </a:ext>
              </a:extLst>
            </p:cNvPr>
            <p:cNvGrpSpPr/>
            <p:nvPr/>
          </p:nvGrpSpPr>
          <p:grpSpPr>
            <a:xfrm>
              <a:off x="4350774" y="2765936"/>
              <a:ext cx="7108723" cy="4092064"/>
              <a:chOff x="4350774" y="2765936"/>
              <a:chExt cx="7108723" cy="4092064"/>
            </a:xfrm>
          </p:grpSpPr>
          <p:sp>
            <p:nvSpPr>
              <p:cNvPr id="8" name="Rectangle 7">
                <a:extLst>
                  <a:ext uri="{FF2B5EF4-FFF2-40B4-BE49-F238E27FC236}">
                    <a16:creationId xmlns:a16="http://schemas.microsoft.com/office/drawing/2014/main" id="{FECCDB92-09B6-6148-9D63-59B4CA6045E9}"/>
                  </a:ext>
                </a:extLst>
              </p:cNvPr>
              <p:cNvSpPr/>
              <p:nvPr/>
            </p:nvSpPr>
            <p:spPr>
              <a:xfrm>
                <a:off x="4350774" y="2765936"/>
                <a:ext cx="7108723" cy="20715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5380A709-4AF6-4E4F-8FED-6207B622BF68}"/>
                  </a:ext>
                </a:extLst>
              </p:cNvPr>
              <p:cNvSpPr/>
              <p:nvPr/>
            </p:nvSpPr>
            <p:spPr>
              <a:xfrm>
                <a:off x="9732297" y="4458674"/>
                <a:ext cx="1727200" cy="18991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AAADEAF4-6837-FA47-8DD4-E239F18F4E40}"/>
                  </a:ext>
                </a:extLst>
              </p:cNvPr>
              <p:cNvSpPr/>
              <p:nvPr/>
            </p:nvSpPr>
            <p:spPr>
              <a:xfrm>
                <a:off x="4678515" y="4458674"/>
                <a:ext cx="2545737" cy="18991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745E5463-540C-1043-B430-FCB42AB9459D}"/>
                  </a:ext>
                </a:extLst>
              </p:cNvPr>
              <p:cNvSpPr/>
              <p:nvPr/>
            </p:nvSpPr>
            <p:spPr>
              <a:xfrm>
                <a:off x="7205406" y="5615861"/>
                <a:ext cx="2545737" cy="12421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grpSp>
      </p:grpSp>
      <p:sp>
        <p:nvSpPr>
          <p:cNvPr id="2" name="TextBox 1">
            <a:extLst>
              <a:ext uri="{FF2B5EF4-FFF2-40B4-BE49-F238E27FC236}">
                <a16:creationId xmlns:a16="http://schemas.microsoft.com/office/drawing/2014/main" id="{73A01A1B-1C89-F94A-8B75-7E06943D64EE}"/>
              </a:ext>
            </a:extLst>
          </p:cNvPr>
          <p:cNvSpPr txBox="1"/>
          <p:nvPr/>
        </p:nvSpPr>
        <p:spPr>
          <a:xfrm>
            <a:off x="304800" y="2324688"/>
            <a:ext cx="8839200" cy="646331"/>
          </a:xfrm>
          <a:prstGeom prst="rect">
            <a:avLst/>
          </a:prstGeom>
          <a:noFill/>
        </p:spPr>
        <p:txBody>
          <a:bodyPr wrap="square" rtlCol="0">
            <a:spAutoFit/>
          </a:bodyPr>
          <a:lstStyle/>
          <a:p>
            <a:r>
              <a:rPr lang="en-US" sz="3600" b="1" dirty="0">
                <a:solidFill>
                  <a:schemeClr val="bg1"/>
                </a:solidFill>
                <a:latin typeface="Courier New" panose="02070309020205020404" pitchFamily="49" charset="0"/>
                <a:cs typeface="Courier New" panose="02070309020205020404" pitchFamily="49" charset="0"/>
              </a:rPr>
              <a:t>docker pull </a:t>
            </a:r>
            <a:r>
              <a:rPr lang="en-US" sz="3600" b="1" dirty="0" err="1">
                <a:solidFill>
                  <a:schemeClr val="bg1"/>
                </a:solidFill>
                <a:latin typeface="Courier New" panose="02070309020205020404" pitchFamily="49" charset="0"/>
                <a:cs typeface="Courier New" panose="02070309020205020404" pitchFamily="49" charset="0"/>
              </a:rPr>
              <a:t>jenkinsci</a:t>
            </a:r>
            <a:r>
              <a:rPr lang="en-US" sz="3600" b="1" dirty="0">
                <a:solidFill>
                  <a:schemeClr val="bg1"/>
                </a:solidFill>
                <a:latin typeface="Courier New" panose="02070309020205020404" pitchFamily="49" charset="0"/>
                <a:cs typeface="Courier New" panose="02070309020205020404" pitchFamily="49" charset="0"/>
              </a:rPr>
              <a:t>/</a:t>
            </a:r>
            <a:r>
              <a:rPr lang="en-US" sz="3600" b="1" dirty="0" err="1">
                <a:solidFill>
                  <a:schemeClr val="bg1"/>
                </a:solidFill>
                <a:latin typeface="Courier New" panose="02070309020205020404" pitchFamily="49" charset="0"/>
                <a:cs typeface="Courier New" panose="02070309020205020404" pitchFamily="49" charset="0"/>
              </a:rPr>
              <a:t>blueocean</a:t>
            </a:r>
            <a:endParaRPr lang="en-US" sz="3600"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74825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53C227-FFCE-A342-AC8B-96843EA865EF}"/>
              </a:ext>
            </a:extLst>
          </p:cNvPr>
          <p:cNvSpPr/>
          <p:nvPr/>
        </p:nvSpPr>
        <p:spPr>
          <a:xfrm>
            <a:off x="2362200" y="1600200"/>
            <a:ext cx="4876800" cy="830997"/>
          </a:xfrm>
          <a:prstGeom prst="rect">
            <a:avLst/>
          </a:prstGeom>
        </p:spPr>
        <p:txBody>
          <a:bodyPr wrap="square">
            <a:spAutoFit/>
          </a:bodyPr>
          <a:lstStyle/>
          <a:p>
            <a:r>
              <a:rPr lang="en-US" sz="4800" b="1" dirty="0">
                <a:solidFill>
                  <a:schemeClr val="bg1"/>
                </a:solidFill>
                <a:latin typeface="Courier New" panose="02070309020205020404" pitchFamily="49" charset="0"/>
                <a:cs typeface="Courier New" panose="02070309020205020404" pitchFamily="49" charset="0"/>
              </a:rPr>
              <a:t>Run Jenkins</a:t>
            </a:r>
          </a:p>
        </p:txBody>
      </p:sp>
      <p:pic>
        <p:nvPicPr>
          <p:cNvPr id="3" name="Picture 2">
            <a:extLst>
              <a:ext uri="{FF2B5EF4-FFF2-40B4-BE49-F238E27FC236}">
                <a16:creationId xmlns:a16="http://schemas.microsoft.com/office/drawing/2014/main" id="{A529B693-2E24-CB4E-BDF6-9DE68DFD44DF}"/>
              </a:ext>
            </a:extLst>
          </p:cNvPr>
          <p:cNvPicPr>
            <a:picLocks noChangeAspect="1"/>
          </p:cNvPicPr>
          <p:nvPr/>
        </p:nvPicPr>
        <p:blipFill>
          <a:blip r:embed="rId3"/>
          <a:stretch>
            <a:fillRect/>
          </a:stretch>
        </p:blipFill>
        <p:spPr>
          <a:xfrm>
            <a:off x="3048000" y="2667000"/>
            <a:ext cx="2844800" cy="2844800"/>
          </a:xfrm>
          <a:prstGeom prst="rect">
            <a:avLst/>
          </a:prstGeom>
        </p:spPr>
      </p:pic>
    </p:spTree>
    <p:extLst>
      <p:ext uri="{BB962C8B-B14F-4D97-AF65-F5344CB8AC3E}">
        <p14:creationId xmlns:p14="http://schemas.microsoft.com/office/powerpoint/2010/main" val="2667369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6600" y="212232"/>
            <a:ext cx="2743200" cy="914400"/>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5400" b="1" dirty="0">
                <a:solidFill>
                  <a:schemeClr val="bg1"/>
                </a:solidFill>
                <a:latin typeface="Courier New" pitchFamily="49" charset="0"/>
                <a:cs typeface="Courier New" pitchFamily="49" charset="0"/>
              </a:rPr>
              <a:t>Y </a:t>
            </a:r>
            <a:r>
              <a:rPr lang="en-US" sz="5400" b="1" dirty="0" err="1">
                <a:solidFill>
                  <a:schemeClr val="bg1"/>
                </a:solidFill>
                <a:latin typeface="Courier New" pitchFamily="49" charset="0"/>
                <a:cs typeface="Courier New" pitchFamily="49" charset="0"/>
              </a:rPr>
              <a:t>tho</a:t>
            </a:r>
            <a:r>
              <a:rPr lang="en-US" sz="5400" b="1" dirty="0">
                <a:solidFill>
                  <a:schemeClr val="bg1"/>
                </a:solidFill>
                <a:latin typeface="Courier New" pitchFamily="49" charset="0"/>
                <a:cs typeface="Courier New" pitchFamily="49" charset="0"/>
              </a:rPr>
              <a:t>?</a:t>
            </a:r>
            <a:endParaRPr lang="en-GB" sz="5400" b="1" dirty="0">
              <a:solidFill>
                <a:schemeClr val="bg1"/>
              </a:solidFill>
              <a:latin typeface="Courier New" pitchFamily="49" charset="0"/>
              <a:cs typeface="Courier New" pitchFamily="49" charset="0"/>
            </a:endParaRPr>
          </a:p>
        </p:txBody>
      </p:sp>
      <p:sp>
        <p:nvSpPr>
          <p:cNvPr id="6" name="Content Placeholder 2"/>
          <p:cNvSpPr txBox="1">
            <a:spLocks/>
          </p:cNvSpPr>
          <p:nvPr/>
        </p:nvSpPr>
        <p:spPr>
          <a:xfrm>
            <a:off x="603956" y="4724400"/>
            <a:ext cx="8235244" cy="16196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GB" dirty="0">
                <a:solidFill>
                  <a:schemeClr val="bg1"/>
                </a:solidFill>
                <a:latin typeface="Courier" pitchFamily="2" charset="0"/>
              </a:rPr>
              <a:t>Building anything is constrained by your ability </a:t>
            </a:r>
            <a:r>
              <a:rPr lang="en-US" dirty="0">
                <a:solidFill>
                  <a:schemeClr val="bg1"/>
                </a:solidFill>
                <a:latin typeface="Courier" pitchFamily="2" charset="0"/>
              </a:rPr>
              <a:t>to deploy safely…</a:t>
            </a:r>
            <a:endParaRPr lang="en-GB" b="1" dirty="0">
              <a:solidFill>
                <a:schemeClr val="bg1"/>
              </a:solidFill>
              <a:latin typeface="Courier" pitchFamily="2" charset="0"/>
              <a:cs typeface="Courier New" pitchFamily="49" charset="0"/>
            </a:endParaRPr>
          </a:p>
        </p:txBody>
      </p:sp>
      <p:pic>
        <p:nvPicPr>
          <p:cNvPr id="2" name="Picture 1">
            <a:extLst>
              <a:ext uri="{FF2B5EF4-FFF2-40B4-BE49-F238E27FC236}">
                <a16:creationId xmlns:a16="http://schemas.microsoft.com/office/drawing/2014/main" id="{D842936A-87E3-3D4A-8A33-EA7B32364CBF}"/>
              </a:ext>
            </a:extLst>
          </p:cNvPr>
          <p:cNvPicPr>
            <a:picLocks noChangeAspect="1"/>
          </p:cNvPicPr>
          <p:nvPr/>
        </p:nvPicPr>
        <p:blipFill>
          <a:blip r:embed="rId3"/>
          <a:stretch>
            <a:fillRect/>
          </a:stretch>
        </p:blipFill>
        <p:spPr>
          <a:xfrm>
            <a:off x="3200400" y="1329712"/>
            <a:ext cx="2743200" cy="3191608"/>
          </a:xfrm>
          <a:prstGeom prst="rect">
            <a:avLst/>
          </a:prstGeom>
        </p:spPr>
      </p:pic>
    </p:spTree>
    <p:extLst>
      <p:ext uri="{BB962C8B-B14F-4D97-AF65-F5344CB8AC3E}">
        <p14:creationId xmlns:p14="http://schemas.microsoft.com/office/powerpoint/2010/main" val="965047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B0F7C3-5F4E-B448-8AF9-EEF43578C972}"/>
              </a:ext>
            </a:extLst>
          </p:cNvPr>
          <p:cNvSpPr txBox="1"/>
          <p:nvPr/>
        </p:nvSpPr>
        <p:spPr>
          <a:xfrm>
            <a:off x="381000" y="549796"/>
            <a:ext cx="8594623" cy="707886"/>
          </a:xfrm>
          <a:prstGeom prst="rect">
            <a:avLst/>
          </a:prstGeom>
          <a:noFill/>
        </p:spPr>
        <p:txBody>
          <a:bodyPr wrap="square" rtlCol="0">
            <a:spAutoFit/>
          </a:bodyPr>
          <a:lstStyle/>
          <a:p>
            <a:r>
              <a:rPr lang="en-US" sz="4000" b="1" dirty="0">
                <a:solidFill>
                  <a:schemeClr val="bg1"/>
                </a:solidFill>
                <a:latin typeface="Courier New" panose="02070309020205020404" pitchFamily="49" charset="0"/>
                <a:cs typeface="Courier New" panose="02070309020205020404" pitchFamily="49" charset="0"/>
              </a:rPr>
              <a:t>Declarative Pipeline Syntax</a:t>
            </a:r>
          </a:p>
        </p:txBody>
      </p:sp>
      <p:sp>
        <p:nvSpPr>
          <p:cNvPr id="5" name="TextBox 4">
            <a:extLst>
              <a:ext uri="{FF2B5EF4-FFF2-40B4-BE49-F238E27FC236}">
                <a16:creationId xmlns:a16="http://schemas.microsoft.com/office/drawing/2014/main" id="{7566EDC8-461B-7241-91D2-0AD745B517F6}"/>
              </a:ext>
            </a:extLst>
          </p:cNvPr>
          <p:cNvSpPr txBox="1"/>
          <p:nvPr/>
        </p:nvSpPr>
        <p:spPr>
          <a:xfrm>
            <a:off x="626807" y="2291087"/>
            <a:ext cx="5254113" cy="1200329"/>
          </a:xfrm>
          <a:prstGeom prst="rect">
            <a:avLst/>
          </a:prstGeom>
          <a:noFill/>
        </p:spPr>
        <p:txBody>
          <a:bodyPr wrap="square" rtlCol="0">
            <a:spAutoFit/>
          </a:bodyPr>
          <a:lstStyle/>
          <a:p>
            <a:r>
              <a:rPr lang="en-US" sz="2400" dirty="0"/>
              <a:t>pipeline { </a:t>
            </a:r>
          </a:p>
          <a:p>
            <a:r>
              <a:rPr lang="en-US" sz="2400" dirty="0"/>
              <a:t>	agent any </a:t>
            </a:r>
          </a:p>
          <a:p>
            <a:r>
              <a:rPr lang="en-US" sz="2400" dirty="0"/>
              <a:t>	}</a:t>
            </a:r>
          </a:p>
        </p:txBody>
      </p:sp>
      <p:sp>
        <p:nvSpPr>
          <p:cNvPr id="7" name="TextBox 6">
            <a:extLst>
              <a:ext uri="{FF2B5EF4-FFF2-40B4-BE49-F238E27FC236}">
                <a16:creationId xmlns:a16="http://schemas.microsoft.com/office/drawing/2014/main" id="{2AA63E7D-E49E-794F-9FC4-D5FE0BC62DD2}"/>
              </a:ext>
            </a:extLst>
          </p:cNvPr>
          <p:cNvSpPr txBox="1"/>
          <p:nvPr/>
        </p:nvSpPr>
        <p:spPr>
          <a:xfrm>
            <a:off x="626807" y="2244921"/>
            <a:ext cx="7071851" cy="2492990"/>
          </a:xfrm>
          <a:prstGeom prst="rect">
            <a:avLst/>
          </a:prstGeom>
          <a:noFill/>
        </p:spPr>
        <p:txBody>
          <a:bodyPr wrap="square" rtlCol="0">
            <a:spAutoFit/>
          </a:bodyPr>
          <a:lstStyle/>
          <a:p>
            <a:r>
              <a:rPr lang="en-US" sz="4000" b="1" dirty="0">
                <a:solidFill>
                  <a:schemeClr val="bg1"/>
                </a:solidFill>
                <a:latin typeface="Courier New" panose="02070309020205020404" pitchFamily="49" charset="0"/>
                <a:cs typeface="Courier New" panose="02070309020205020404" pitchFamily="49" charset="0"/>
              </a:rPr>
              <a:t>pipeline { </a:t>
            </a:r>
          </a:p>
          <a:p>
            <a:r>
              <a:rPr lang="en-US" sz="4000" b="1" dirty="0">
                <a:solidFill>
                  <a:schemeClr val="bg1"/>
                </a:solidFill>
                <a:latin typeface="Courier New" panose="02070309020205020404" pitchFamily="49" charset="0"/>
                <a:cs typeface="Courier New" panose="02070309020205020404" pitchFamily="49" charset="0"/>
              </a:rPr>
              <a:t>	</a:t>
            </a:r>
            <a:r>
              <a:rPr lang="en-GB" sz="4000" b="1" dirty="0">
                <a:solidFill>
                  <a:schemeClr val="bg1"/>
                </a:solidFill>
                <a:latin typeface="Courier New" panose="02070309020205020404" pitchFamily="49" charset="0"/>
                <a:cs typeface="Courier New" panose="02070309020205020404" pitchFamily="49" charset="0"/>
              </a:rPr>
              <a:t>agent any</a:t>
            </a:r>
          </a:p>
          <a:p>
            <a:r>
              <a:rPr lang="en-GB" sz="4000" b="1" dirty="0">
                <a:solidFill>
                  <a:schemeClr val="bg1"/>
                </a:solidFill>
                <a:latin typeface="Courier New" panose="02070309020205020404" pitchFamily="49" charset="0"/>
                <a:cs typeface="Courier New" panose="02070309020205020404" pitchFamily="49" charset="0"/>
              </a:rPr>
              <a:t>}</a:t>
            </a:r>
          </a:p>
          <a:p>
            <a:br>
              <a:rPr lang="en-GB" b="1" dirty="0">
                <a:solidFill>
                  <a:schemeClr val="bg1"/>
                </a:solidFill>
                <a:latin typeface="Courier New" panose="02070309020205020404" pitchFamily="49" charset="0"/>
                <a:cs typeface="Courier New" panose="02070309020205020404" pitchFamily="49" charset="0"/>
              </a:rPr>
            </a:br>
            <a:endParaRPr lang="en-US" b="1" dirty="0">
              <a:solidFill>
                <a:schemeClr val="bg1"/>
              </a:solidFill>
              <a:latin typeface="Courier New" panose="02070309020205020404" pitchFamily="49" charset="0"/>
              <a:cs typeface="Courier New" panose="02070309020205020404" pitchFamily="49" charset="0"/>
            </a:endParaRPr>
          </a:p>
        </p:txBody>
      </p:sp>
      <p:pic>
        <p:nvPicPr>
          <p:cNvPr id="8" name="Picture 7">
            <a:extLst>
              <a:ext uri="{FF2B5EF4-FFF2-40B4-BE49-F238E27FC236}">
                <a16:creationId xmlns:a16="http://schemas.microsoft.com/office/drawing/2014/main" id="{F8A5A6D7-6606-6A4C-A366-5955FE12DDF0}"/>
              </a:ext>
            </a:extLst>
          </p:cNvPr>
          <p:cNvPicPr>
            <a:picLocks noChangeAspect="1"/>
          </p:cNvPicPr>
          <p:nvPr/>
        </p:nvPicPr>
        <p:blipFill>
          <a:blip r:embed="rId3"/>
          <a:stretch>
            <a:fillRect/>
          </a:stretch>
        </p:blipFill>
        <p:spPr>
          <a:xfrm>
            <a:off x="6680330" y="2147585"/>
            <a:ext cx="2190506" cy="2641493"/>
          </a:xfrm>
          <a:prstGeom prst="rect">
            <a:avLst/>
          </a:prstGeom>
        </p:spPr>
      </p:pic>
    </p:spTree>
    <p:extLst>
      <p:ext uri="{BB962C8B-B14F-4D97-AF65-F5344CB8AC3E}">
        <p14:creationId xmlns:p14="http://schemas.microsoft.com/office/powerpoint/2010/main" val="275298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566EDC8-461B-7241-91D2-0AD745B517F6}"/>
              </a:ext>
            </a:extLst>
          </p:cNvPr>
          <p:cNvSpPr txBox="1"/>
          <p:nvPr/>
        </p:nvSpPr>
        <p:spPr>
          <a:xfrm>
            <a:off x="609600" y="1752600"/>
            <a:ext cx="5254113" cy="3785652"/>
          </a:xfrm>
          <a:prstGeom prst="rect">
            <a:avLst/>
          </a:prstGeom>
          <a:noFill/>
        </p:spPr>
        <p:txBody>
          <a:bodyPr wrap="square" rtlCol="0">
            <a:spAutoFit/>
          </a:bodyPr>
          <a:lstStyle/>
          <a:p>
            <a:r>
              <a:rPr lang="en-US" sz="2400" b="1" dirty="0">
                <a:solidFill>
                  <a:schemeClr val="bg1"/>
                </a:solidFill>
                <a:latin typeface="Courier New" panose="02070309020205020404" pitchFamily="49" charset="0"/>
                <a:cs typeface="Courier New" panose="02070309020205020404" pitchFamily="49" charset="0"/>
              </a:rPr>
              <a:t>pipeline { </a:t>
            </a:r>
          </a:p>
          <a:p>
            <a:r>
              <a:rPr lang="en-US" sz="2400" b="1" dirty="0">
                <a:solidFill>
                  <a:schemeClr val="bg1"/>
                </a:solidFill>
                <a:latin typeface="Courier New" panose="02070309020205020404" pitchFamily="49" charset="0"/>
                <a:cs typeface="Courier New" panose="02070309020205020404" pitchFamily="49" charset="0"/>
              </a:rPr>
              <a:t>	agent any </a:t>
            </a:r>
          </a:p>
          <a:p>
            <a:r>
              <a:rPr lang="en-US" sz="2400" b="1" dirty="0">
                <a:solidFill>
                  <a:schemeClr val="bg1"/>
                </a:solidFill>
                <a:latin typeface="Courier New" panose="02070309020205020404" pitchFamily="49" charset="0"/>
                <a:cs typeface="Courier New" panose="02070309020205020404" pitchFamily="49" charset="0"/>
              </a:rPr>
              <a:t>	stages { </a:t>
            </a:r>
          </a:p>
          <a:p>
            <a:r>
              <a:rPr lang="en-US" sz="2400" b="1" dirty="0">
                <a:solidFill>
                  <a:schemeClr val="bg1"/>
                </a:solidFill>
                <a:latin typeface="Courier New" panose="02070309020205020404" pitchFamily="49" charset="0"/>
                <a:cs typeface="Courier New" panose="02070309020205020404" pitchFamily="49" charset="0"/>
              </a:rPr>
              <a:t>	  stage(Test') { </a:t>
            </a:r>
          </a:p>
          <a:p>
            <a:r>
              <a:rPr lang="en-US" sz="2400" b="1" dirty="0">
                <a:solidFill>
                  <a:schemeClr val="bg1"/>
                </a:solidFill>
                <a:latin typeface="Courier New" panose="02070309020205020404" pitchFamily="49" charset="0"/>
                <a:cs typeface="Courier New" panose="02070309020205020404" pitchFamily="49" charset="0"/>
              </a:rPr>
              <a:t>		steps { </a:t>
            </a:r>
          </a:p>
          <a:p>
            <a:r>
              <a:rPr lang="en-US" sz="2400" b="1" dirty="0">
                <a:solidFill>
                  <a:schemeClr val="bg1"/>
                </a:solidFill>
                <a:latin typeface="Courier New" panose="02070309020205020404" pitchFamily="49" charset="0"/>
                <a:cs typeface="Courier New" panose="02070309020205020404" pitchFamily="49" charset="0"/>
              </a:rPr>
              <a:t>		   echo 'Hello' </a:t>
            </a:r>
          </a:p>
          <a:p>
            <a:r>
              <a:rPr lang="en-US" sz="2400" b="1" dirty="0">
                <a:solidFill>
                  <a:schemeClr val="bg1"/>
                </a:solidFill>
                <a:latin typeface="Courier New" panose="02070309020205020404" pitchFamily="49" charset="0"/>
                <a:cs typeface="Courier New" panose="02070309020205020404" pitchFamily="49" charset="0"/>
              </a:rPr>
              <a:t>			} </a:t>
            </a:r>
          </a:p>
          <a:p>
            <a:r>
              <a:rPr lang="en-US" sz="2400" b="1" dirty="0">
                <a:solidFill>
                  <a:schemeClr val="bg1"/>
                </a:solidFill>
                <a:latin typeface="Courier New" panose="02070309020205020404" pitchFamily="49" charset="0"/>
                <a:cs typeface="Courier New" panose="02070309020205020404" pitchFamily="49" charset="0"/>
              </a:rPr>
              <a:t>		} </a:t>
            </a:r>
          </a:p>
          <a:p>
            <a:r>
              <a:rPr lang="en-US" sz="2400" b="1" dirty="0">
                <a:solidFill>
                  <a:schemeClr val="bg1"/>
                </a:solidFill>
                <a:latin typeface="Courier New" panose="02070309020205020404" pitchFamily="49" charset="0"/>
                <a:cs typeface="Courier New" panose="02070309020205020404" pitchFamily="49" charset="0"/>
              </a:rPr>
              <a:t>	} </a:t>
            </a:r>
          </a:p>
          <a:p>
            <a:r>
              <a:rPr lang="en-US" sz="2400" b="1" dirty="0">
                <a:solidFill>
                  <a:schemeClr val="bg1"/>
                </a:solidFill>
                <a:latin typeface="Courier New" panose="02070309020205020404" pitchFamily="49" charset="0"/>
                <a:cs typeface="Courier New" panose="02070309020205020404" pitchFamily="49" charset="0"/>
              </a:rPr>
              <a:t>}</a:t>
            </a:r>
            <a:endParaRPr lang="en-US" b="1" dirty="0">
              <a:solidFill>
                <a:schemeClr val="bg1"/>
              </a:solidFill>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9DDF77BB-8B87-AA47-9B40-57297603DF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19430" y="2281508"/>
            <a:ext cx="3495675" cy="2381250"/>
          </a:xfrm>
          <a:prstGeom prst="rect">
            <a:avLst/>
          </a:prstGeom>
        </p:spPr>
      </p:pic>
      <p:sp>
        <p:nvSpPr>
          <p:cNvPr id="7" name="TextBox 6">
            <a:extLst>
              <a:ext uri="{FF2B5EF4-FFF2-40B4-BE49-F238E27FC236}">
                <a16:creationId xmlns:a16="http://schemas.microsoft.com/office/drawing/2014/main" id="{955C0D99-1404-5A4C-9C2F-FA1C457E05FC}"/>
              </a:ext>
            </a:extLst>
          </p:cNvPr>
          <p:cNvSpPr txBox="1"/>
          <p:nvPr/>
        </p:nvSpPr>
        <p:spPr>
          <a:xfrm>
            <a:off x="381000" y="549796"/>
            <a:ext cx="8594623" cy="707886"/>
          </a:xfrm>
          <a:prstGeom prst="rect">
            <a:avLst/>
          </a:prstGeom>
          <a:noFill/>
        </p:spPr>
        <p:txBody>
          <a:bodyPr wrap="square" rtlCol="0">
            <a:spAutoFit/>
          </a:bodyPr>
          <a:lstStyle/>
          <a:p>
            <a:pPr algn="ctr"/>
            <a:r>
              <a:rPr lang="en-US" sz="4000" b="1" dirty="0">
                <a:solidFill>
                  <a:schemeClr val="bg1"/>
                </a:solidFill>
                <a:latin typeface="Courier New" panose="02070309020205020404" pitchFamily="49" charset="0"/>
                <a:cs typeface="Courier New" panose="02070309020205020404" pitchFamily="49" charset="0"/>
              </a:rPr>
              <a:t>Pipeline - Stages</a:t>
            </a:r>
          </a:p>
        </p:txBody>
      </p:sp>
    </p:spTree>
    <p:extLst>
      <p:ext uri="{BB962C8B-B14F-4D97-AF65-F5344CB8AC3E}">
        <p14:creationId xmlns:p14="http://schemas.microsoft.com/office/powerpoint/2010/main" val="3149658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CA99BFF-963D-EA4B-9C7B-E8549574C434}"/>
              </a:ext>
            </a:extLst>
          </p:cNvPr>
          <p:cNvPicPr>
            <a:picLocks noGrp="1" noChangeAspect="1"/>
          </p:cNvPicPr>
          <p:nvPr>
            <p:ph idx="1"/>
          </p:nvPr>
        </p:nvPicPr>
        <p:blipFill>
          <a:blip r:embed="rId3"/>
          <a:stretch>
            <a:fillRect/>
          </a:stretch>
        </p:blipFill>
        <p:spPr>
          <a:xfrm>
            <a:off x="2667000" y="838200"/>
            <a:ext cx="3886200" cy="5098168"/>
          </a:xfrm>
        </p:spPr>
      </p:pic>
    </p:spTree>
    <p:extLst>
      <p:ext uri="{BB962C8B-B14F-4D97-AF65-F5344CB8AC3E}">
        <p14:creationId xmlns:p14="http://schemas.microsoft.com/office/powerpoint/2010/main" val="3826016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4C0F3E-624D-1543-A01D-5BD076CF83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65177" y="1482893"/>
            <a:ext cx="5736272" cy="3814010"/>
          </a:xfrm>
          <a:prstGeom prst="rect">
            <a:avLst/>
          </a:prstGeom>
        </p:spPr>
      </p:pic>
    </p:spTree>
    <p:extLst>
      <p:ext uri="{BB962C8B-B14F-4D97-AF65-F5344CB8AC3E}">
        <p14:creationId xmlns:p14="http://schemas.microsoft.com/office/powerpoint/2010/main" val="2467641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42F872-35AB-6042-9D43-00F14047CB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6485" y="1444414"/>
            <a:ext cx="6536232" cy="4043030"/>
          </a:xfrm>
          <a:prstGeom prst="rect">
            <a:avLst/>
          </a:prstGeom>
        </p:spPr>
      </p:pic>
    </p:spTree>
    <p:extLst>
      <p:ext uri="{BB962C8B-B14F-4D97-AF65-F5344CB8AC3E}">
        <p14:creationId xmlns:p14="http://schemas.microsoft.com/office/powerpoint/2010/main" val="2881284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DF77BB-8B87-AA47-9B40-57297603DF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19430" y="2281508"/>
            <a:ext cx="3495675" cy="2381250"/>
          </a:xfrm>
          <a:prstGeom prst="rect">
            <a:avLst/>
          </a:prstGeom>
        </p:spPr>
      </p:pic>
      <p:sp>
        <p:nvSpPr>
          <p:cNvPr id="7" name="TextBox 6">
            <a:extLst>
              <a:ext uri="{FF2B5EF4-FFF2-40B4-BE49-F238E27FC236}">
                <a16:creationId xmlns:a16="http://schemas.microsoft.com/office/drawing/2014/main" id="{CD4AD5AB-E0B6-324C-94B0-9D3C4536689B}"/>
              </a:ext>
            </a:extLst>
          </p:cNvPr>
          <p:cNvSpPr txBox="1"/>
          <p:nvPr/>
        </p:nvSpPr>
        <p:spPr>
          <a:xfrm>
            <a:off x="457200" y="655977"/>
            <a:ext cx="8021434" cy="5632311"/>
          </a:xfrm>
          <a:prstGeom prst="rect">
            <a:avLst/>
          </a:prstGeom>
          <a:noFill/>
        </p:spPr>
        <p:txBody>
          <a:bodyPr wrap="square" rtlCol="0">
            <a:spAutoFit/>
          </a:bodyPr>
          <a:lstStyle/>
          <a:p>
            <a:r>
              <a:rPr lang="en-GB" sz="2400" b="1" dirty="0">
                <a:solidFill>
                  <a:schemeClr val="bg1"/>
                </a:solidFill>
                <a:latin typeface="Courier New" panose="02070309020205020404" pitchFamily="49" charset="0"/>
                <a:cs typeface="Courier New" panose="02070309020205020404" pitchFamily="49" charset="0"/>
              </a:rPr>
              <a:t>stages { </a:t>
            </a:r>
          </a:p>
          <a:p>
            <a:r>
              <a:rPr lang="en-GB" sz="2400" b="1" dirty="0">
                <a:solidFill>
                  <a:schemeClr val="bg1"/>
                </a:solidFill>
                <a:latin typeface="Courier New" panose="02070309020205020404" pitchFamily="49" charset="0"/>
                <a:cs typeface="Courier New" panose="02070309020205020404" pitchFamily="49" charset="0"/>
              </a:rPr>
              <a:t>  stage('Parallel Stage’) { </a:t>
            </a:r>
          </a:p>
          <a:p>
            <a:r>
              <a:rPr lang="en-GB" sz="2400" b="1" dirty="0">
                <a:solidFill>
                  <a:schemeClr val="bg1"/>
                </a:solidFill>
                <a:latin typeface="Courier New" panose="02070309020205020404" pitchFamily="49" charset="0"/>
                <a:cs typeface="Courier New" panose="02070309020205020404" pitchFamily="49" charset="0"/>
              </a:rPr>
              <a:t>  parallel { </a:t>
            </a:r>
          </a:p>
          <a:p>
            <a:r>
              <a:rPr lang="en-GB" sz="2400" b="1" dirty="0">
                <a:solidFill>
                  <a:schemeClr val="bg1"/>
                </a:solidFill>
                <a:latin typeface="Courier New" panose="02070309020205020404" pitchFamily="49" charset="0"/>
                <a:cs typeface="Courier New" panose="02070309020205020404" pitchFamily="49" charset="0"/>
              </a:rPr>
              <a:t>	stage(‘Front end') { </a:t>
            </a:r>
          </a:p>
          <a:p>
            <a:r>
              <a:rPr lang="en-GB" sz="2400" b="1" dirty="0">
                <a:solidFill>
                  <a:schemeClr val="bg1"/>
                </a:solidFill>
                <a:latin typeface="Courier New" panose="02070309020205020404" pitchFamily="49" charset="0"/>
                <a:cs typeface="Courier New" panose="02070309020205020404" pitchFamily="49" charset="0"/>
              </a:rPr>
              <a:t>	   steps { </a:t>
            </a:r>
          </a:p>
          <a:p>
            <a:r>
              <a:rPr lang="en-GB" sz="2400" b="1" dirty="0">
                <a:solidFill>
                  <a:schemeClr val="bg1"/>
                </a:solidFill>
                <a:latin typeface="Courier New" panose="02070309020205020404" pitchFamily="49" charset="0"/>
                <a:cs typeface="Courier New" panose="02070309020205020404" pitchFamily="49" charset="0"/>
              </a:rPr>
              <a:t>		 echo ”</a:t>
            </a:r>
            <a:r>
              <a:rPr lang="en-GB" sz="2400" b="1" dirty="0" err="1">
                <a:solidFill>
                  <a:schemeClr val="bg1"/>
                </a:solidFill>
                <a:latin typeface="Courier New" panose="02070309020205020404" pitchFamily="49" charset="0"/>
                <a:cs typeface="Courier New" panose="02070309020205020404" pitchFamily="49" charset="0"/>
              </a:rPr>
              <a:t>FrontEnd</a:t>
            </a:r>
            <a:r>
              <a:rPr lang="en-GB" sz="2400" b="1" dirty="0">
                <a:solidFill>
                  <a:schemeClr val="bg1"/>
                </a:solidFill>
                <a:latin typeface="Courier New" panose="02070309020205020404" pitchFamily="49" charset="0"/>
                <a:cs typeface="Courier New" panose="02070309020205020404" pitchFamily="49" charset="0"/>
              </a:rPr>
              <a:t>" </a:t>
            </a:r>
          </a:p>
          <a:p>
            <a:r>
              <a:rPr lang="en-GB" sz="2400" b="1" dirty="0">
                <a:solidFill>
                  <a:schemeClr val="bg1"/>
                </a:solidFill>
                <a:latin typeface="Courier New" panose="02070309020205020404" pitchFamily="49" charset="0"/>
                <a:cs typeface="Courier New" panose="02070309020205020404" pitchFamily="49" charset="0"/>
              </a:rPr>
              <a:t>	   } </a:t>
            </a:r>
          </a:p>
          <a:p>
            <a:r>
              <a:rPr lang="en-GB" sz="2400" b="1" dirty="0">
                <a:solidFill>
                  <a:schemeClr val="bg1"/>
                </a:solidFill>
                <a:latin typeface="Courier New" panose="02070309020205020404" pitchFamily="49" charset="0"/>
                <a:cs typeface="Courier New" panose="02070309020205020404" pitchFamily="49" charset="0"/>
              </a:rPr>
              <a:t>	} </a:t>
            </a:r>
          </a:p>
          <a:p>
            <a:r>
              <a:rPr lang="en-GB" sz="2400" b="1" dirty="0">
                <a:solidFill>
                  <a:schemeClr val="bg1"/>
                </a:solidFill>
                <a:latin typeface="Courier New" panose="02070309020205020404" pitchFamily="49" charset="0"/>
                <a:cs typeface="Courier New" panose="02070309020205020404" pitchFamily="49" charset="0"/>
              </a:rPr>
              <a:t>     stage(‘Back End') { </a:t>
            </a:r>
          </a:p>
          <a:p>
            <a:r>
              <a:rPr lang="en-GB" sz="2400" b="1" dirty="0">
                <a:solidFill>
                  <a:schemeClr val="bg1"/>
                </a:solidFill>
                <a:latin typeface="Courier New" panose="02070309020205020404" pitchFamily="49" charset="0"/>
                <a:cs typeface="Courier New" panose="02070309020205020404" pitchFamily="49" charset="0"/>
              </a:rPr>
              <a:t>	   steps { </a:t>
            </a:r>
          </a:p>
          <a:p>
            <a:r>
              <a:rPr lang="en-GB" sz="2400" b="1" dirty="0">
                <a:solidFill>
                  <a:schemeClr val="bg1"/>
                </a:solidFill>
                <a:latin typeface="Courier New" panose="02070309020205020404" pitchFamily="49" charset="0"/>
                <a:cs typeface="Courier New" panose="02070309020205020404" pitchFamily="49" charset="0"/>
              </a:rPr>
              <a:t>		  echo ”</a:t>
            </a:r>
            <a:r>
              <a:rPr lang="en-GB" sz="2400" b="1" dirty="0" err="1">
                <a:solidFill>
                  <a:schemeClr val="bg1"/>
                </a:solidFill>
                <a:latin typeface="Courier New" panose="02070309020205020404" pitchFamily="49" charset="0"/>
                <a:cs typeface="Courier New" panose="02070309020205020404" pitchFamily="49" charset="0"/>
              </a:rPr>
              <a:t>BackEnd</a:t>
            </a:r>
            <a:r>
              <a:rPr lang="en-GB" sz="2400" b="1" dirty="0">
                <a:solidFill>
                  <a:schemeClr val="bg1"/>
                </a:solidFill>
                <a:latin typeface="Courier New" panose="02070309020205020404" pitchFamily="49" charset="0"/>
                <a:cs typeface="Courier New" panose="02070309020205020404" pitchFamily="49" charset="0"/>
              </a:rPr>
              <a:t>" </a:t>
            </a:r>
          </a:p>
          <a:p>
            <a:r>
              <a:rPr lang="en-GB" sz="2400" b="1" dirty="0">
                <a:solidFill>
                  <a:schemeClr val="bg1"/>
                </a:solidFill>
                <a:latin typeface="Courier New" panose="02070309020205020404" pitchFamily="49" charset="0"/>
                <a:cs typeface="Courier New" panose="02070309020205020404" pitchFamily="49" charset="0"/>
              </a:rPr>
              <a:t>	  } </a:t>
            </a:r>
          </a:p>
          <a:p>
            <a:r>
              <a:rPr lang="en-GB" sz="2400" b="1" dirty="0">
                <a:solidFill>
                  <a:schemeClr val="bg1"/>
                </a:solidFill>
                <a:latin typeface="Courier New" panose="02070309020205020404" pitchFamily="49" charset="0"/>
                <a:cs typeface="Courier New" panose="02070309020205020404" pitchFamily="49" charset="0"/>
              </a:rPr>
              <a:t>     }</a:t>
            </a:r>
          </a:p>
          <a:p>
            <a:r>
              <a:rPr lang="en-GB" sz="2400" b="1" dirty="0">
                <a:solidFill>
                  <a:schemeClr val="bg1"/>
                </a:solidFill>
                <a:latin typeface="Courier New" panose="02070309020205020404" pitchFamily="49" charset="0"/>
                <a:cs typeface="Courier New" panose="02070309020205020404" pitchFamily="49" charset="0"/>
              </a:rPr>
              <a:t>  }</a:t>
            </a:r>
          </a:p>
          <a:p>
            <a:r>
              <a:rPr lang="en-GB" sz="2400" b="1" dirty="0">
                <a:solidFill>
                  <a:schemeClr val="bg1"/>
                </a:solidFill>
                <a:latin typeface="Courier New" panose="02070309020205020404" pitchFamily="49" charset="0"/>
                <a:cs typeface="Courier New" panose="02070309020205020404" pitchFamily="49" charset="0"/>
              </a:rPr>
              <a:t>}</a:t>
            </a:r>
            <a:endParaRPr lang="en-US" sz="2400" b="1"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4846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878219-DE49-8748-9A2A-E729ECDD2E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6485" y="1444415"/>
            <a:ext cx="6536232" cy="4043030"/>
          </a:xfrm>
          <a:prstGeom prst="rect">
            <a:avLst/>
          </a:prstGeom>
        </p:spPr>
      </p:pic>
    </p:spTree>
    <p:extLst>
      <p:ext uri="{BB962C8B-B14F-4D97-AF65-F5344CB8AC3E}">
        <p14:creationId xmlns:p14="http://schemas.microsoft.com/office/powerpoint/2010/main" val="112893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9BC3EB8-3ABF-E44F-B23B-E90A2577722B}"/>
              </a:ext>
            </a:extLst>
          </p:cNvPr>
          <p:cNvSpPr txBox="1"/>
          <p:nvPr/>
        </p:nvSpPr>
        <p:spPr>
          <a:xfrm>
            <a:off x="395207" y="2133600"/>
            <a:ext cx="5254113" cy="3293209"/>
          </a:xfrm>
          <a:prstGeom prst="rect">
            <a:avLst/>
          </a:prstGeom>
          <a:noFill/>
        </p:spPr>
        <p:txBody>
          <a:bodyPr wrap="square" rtlCol="0">
            <a:spAutoFit/>
          </a:bodyPr>
          <a:lstStyle/>
          <a:p>
            <a:r>
              <a:rPr lang="en-US" sz="2600" b="1" dirty="0">
                <a:solidFill>
                  <a:schemeClr val="bg1"/>
                </a:solidFill>
                <a:latin typeface="Courier New" panose="02070309020205020404" pitchFamily="49" charset="0"/>
                <a:cs typeface="Courier New" panose="02070309020205020404" pitchFamily="49" charset="0"/>
              </a:rPr>
              <a:t>stage(Deploy') { </a:t>
            </a:r>
          </a:p>
          <a:p>
            <a:r>
              <a:rPr lang="en-US" sz="2600" b="1" dirty="0">
                <a:solidFill>
                  <a:schemeClr val="bg1"/>
                </a:solidFill>
                <a:latin typeface="Courier New" panose="02070309020205020404" pitchFamily="49" charset="0"/>
                <a:cs typeface="Courier New" panose="02070309020205020404" pitchFamily="49" charset="0"/>
              </a:rPr>
              <a:t>  when { </a:t>
            </a:r>
          </a:p>
          <a:p>
            <a:r>
              <a:rPr lang="en-US" sz="2600" b="1" dirty="0">
                <a:solidFill>
                  <a:schemeClr val="bg1"/>
                </a:solidFill>
                <a:latin typeface="Courier New" panose="02070309020205020404" pitchFamily="49" charset="0"/>
                <a:cs typeface="Courier New" panose="02070309020205020404" pitchFamily="49" charset="0"/>
              </a:rPr>
              <a:t>	branch 'master’ </a:t>
            </a:r>
          </a:p>
          <a:p>
            <a:r>
              <a:rPr lang="en-US" sz="2600" b="1" dirty="0">
                <a:solidFill>
                  <a:schemeClr val="bg1"/>
                </a:solidFill>
                <a:latin typeface="Courier New" panose="02070309020205020404" pitchFamily="49" charset="0"/>
                <a:cs typeface="Courier New" panose="02070309020205020404" pitchFamily="49" charset="0"/>
              </a:rPr>
              <a:t>  } </a:t>
            </a:r>
          </a:p>
          <a:p>
            <a:r>
              <a:rPr lang="en-US" sz="2600" b="1" dirty="0">
                <a:solidFill>
                  <a:schemeClr val="bg1"/>
                </a:solidFill>
                <a:latin typeface="Courier New" panose="02070309020205020404" pitchFamily="49" charset="0"/>
                <a:cs typeface="Courier New" panose="02070309020205020404" pitchFamily="49" charset="0"/>
              </a:rPr>
              <a:t>  steps { </a:t>
            </a:r>
          </a:p>
          <a:p>
            <a:r>
              <a:rPr lang="en-US" sz="2600" b="1" dirty="0">
                <a:solidFill>
                  <a:schemeClr val="bg1"/>
                </a:solidFill>
                <a:latin typeface="Courier New" panose="02070309020205020404" pitchFamily="49" charset="0"/>
                <a:cs typeface="Courier New" panose="02070309020205020404" pitchFamily="49" charset="0"/>
              </a:rPr>
              <a:t>	//Deploy here</a:t>
            </a:r>
          </a:p>
          <a:p>
            <a:r>
              <a:rPr lang="en-US" sz="2600" b="1" dirty="0">
                <a:solidFill>
                  <a:schemeClr val="bg1"/>
                </a:solidFill>
                <a:latin typeface="Courier New" panose="02070309020205020404" pitchFamily="49" charset="0"/>
                <a:cs typeface="Courier New" panose="02070309020205020404" pitchFamily="49" charset="0"/>
              </a:rPr>
              <a:t>  } </a:t>
            </a:r>
          </a:p>
          <a:p>
            <a:r>
              <a:rPr lang="en-US" sz="2600" b="1" dirty="0">
                <a:solidFill>
                  <a:schemeClr val="bg1"/>
                </a:solidFill>
                <a:latin typeface="Courier New" panose="02070309020205020404" pitchFamily="49" charset="0"/>
                <a:cs typeface="Courier New" panose="02070309020205020404" pitchFamily="49" charset="0"/>
              </a:rPr>
              <a:t>} </a:t>
            </a:r>
          </a:p>
        </p:txBody>
      </p:sp>
      <p:pic>
        <p:nvPicPr>
          <p:cNvPr id="3" name="Picture 2">
            <a:extLst>
              <a:ext uri="{FF2B5EF4-FFF2-40B4-BE49-F238E27FC236}">
                <a16:creationId xmlns:a16="http://schemas.microsoft.com/office/drawing/2014/main" id="{3CB858AF-A080-9D45-BB4C-8194CBE90798}"/>
              </a:ext>
            </a:extLst>
          </p:cNvPr>
          <p:cNvPicPr>
            <a:picLocks noChangeAspect="1"/>
          </p:cNvPicPr>
          <p:nvPr/>
        </p:nvPicPr>
        <p:blipFill>
          <a:blip r:embed="rId3"/>
          <a:stretch>
            <a:fillRect/>
          </a:stretch>
        </p:blipFill>
        <p:spPr>
          <a:xfrm>
            <a:off x="5105400" y="2302878"/>
            <a:ext cx="3575475" cy="2717361"/>
          </a:xfrm>
          <a:prstGeom prst="rect">
            <a:avLst/>
          </a:prstGeom>
        </p:spPr>
      </p:pic>
      <p:sp>
        <p:nvSpPr>
          <p:cNvPr id="7" name="TextBox 6">
            <a:extLst>
              <a:ext uri="{FF2B5EF4-FFF2-40B4-BE49-F238E27FC236}">
                <a16:creationId xmlns:a16="http://schemas.microsoft.com/office/drawing/2014/main" id="{2B296002-289E-AE46-A61E-61E6BE359043}"/>
              </a:ext>
            </a:extLst>
          </p:cNvPr>
          <p:cNvSpPr txBox="1"/>
          <p:nvPr/>
        </p:nvSpPr>
        <p:spPr>
          <a:xfrm>
            <a:off x="381000" y="549796"/>
            <a:ext cx="8594623" cy="707886"/>
          </a:xfrm>
          <a:prstGeom prst="rect">
            <a:avLst/>
          </a:prstGeom>
          <a:noFill/>
        </p:spPr>
        <p:txBody>
          <a:bodyPr wrap="square" rtlCol="0">
            <a:spAutoFit/>
          </a:bodyPr>
          <a:lstStyle/>
          <a:p>
            <a:pPr algn="ctr"/>
            <a:r>
              <a:rPr lang="en-US" sz="4000" b="1" dirty="0">
                <a:solidFill>
                  <a:schemeClr val="bg1"/>
                </a:solidFill>
                <a:latin typeface="Courier New" panose="02070309020205020404" pitchFamily="49" charset="0"/>
                <a:cs typeface="Courier New" panose="02070309020205020404" pitchFamily="49" charset="0"/>
              </a:rPr>
              <a:t>Pipeline - Decisions</a:t>
            </a:r>
          </a:p>
        </p:txBody>
      </p:sp>
    </p:spTree>
    <p:extLst>
      <p:ext uri="{BB962C8B-B14F-4D97-AF65-F5344CB8AC3E}">
        <p14:creationId xmlns:p14="http://schemas.microsoft.com/office/powerpoint/2010/main" val="3941177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9CA42A-4753-9449-B05B-F1DF73E632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6485" y="1444414"/>
            <a:ext cx="6536232" cy="4043030"/>
          </a:xfrm>
          <a:prstGeom prst="rect">
            <a:avLst/>
          </a:prstGeom>
        </p:spPr>
      </p:pic>
    </p:spTree>
    <p:extLst>
      <p:ext uri="{BB962C8B-B14F-4D97-AF65-F5344CB8AC3E}">
        <p14:creationId xmlns:p14="http://schemas.microsoft.com/office/powerpoint/2010/main" val="554554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7AADA4-769B-3845-A55E-FF6A23E12FF7}"/>
              </a:ext>
            </a:extLst>
          </p:cNvPr>
          <p:cNvPicPr>
            <a:picLocks noChangeAspect="1"/>
          </p:cNvPicPr>
          <p:nvPr/>
        </p:nvPicPr>
        <p:blipFill>
          <a:blip r:embed="rId2"/>
          <a:stretch>
            <a:fillRect/>
          </a:stretch>
        </p:blipFill>
        <p:spPr>
          <a:xfrm>
            <a:off x="0" y="953386"/>
            <a:ext cx="9144000" cy="4963886"/>
          </a:xfrm>
          <a:prstGeom prst="rect">
            <a:avLst/>
          </a:prstGeom>
        </p:spPr>
      </p:pic>
      <p:sp>
        <p:nvSpPr>
          <p:cNvPr id="2" name="Title 1">
            <a:extLst>
              <a:ext uri="{FF2B5EF4-FFF2-40B4-BE49-F238E27FC236}">
                <a16:creationId xmlns:a16="http://schemas.microsoft.com/office/drawing/2014/main" id="{3C267A3F-BDFC-2544-956E-C9F45821744C}"/>
              </a:ext>
            </a:extLst>
          </p:cNvPr>
          <p:cNvSpPr>
            <a:spLocks noGrp="1"/>
          </p:cNvSpPr>
          <p:nvPr>
            <p:ph type="ctrTitle"/>
          </p:nvPr>
        </p:nvSpPr>
        <p:spPr>
          <a:xfrm>
            <a:off x="1008529" y="3073055"/>
            <a:ext cx="7203257" cy="731534"/>
          </a:xfrm>
          <a:solidFill>
            <a:schemeClr val="tx1">
              <a:lumMod val="85000"/>
              <a:lumOff val="15000"/>
            </a:schemeClr>
          </a:solidFill>
        </p:spPr>
        <p:style>
          <a:lnRef idx="1">
            <a:schemeClr val="dk1"/>
          </a:lnRef>
          <a:fillRef idx="2">
            <a:schemeClr val="dk1"/>
          </a:fillRef>
          <a:effectRef idx="1">
            <a:schemeClr val="dk1"/>
          </a:effectRef>
          <a:fontRef idx="minor">
            <a:schemeClr val="dk1"/>
          </a:fontRef>
        </p:style>
        <p:txBody>
          <a:bodyPr>
            <a:noAutofit/>
          </a:bodyPr>
          <a:lstStyle/>
          <a:p>
            <a:r>
              <a:rPr lang="en-US" b="1" dirty="0">
                <a:solidFill>
                  <a:schemeClr val="bg1"/>
                </a:solidFill>
              </a:rPr>
              <a:t>Let’s build advanced pipeline!</a:t>
            </a:r>
          </a:p>
        </p:txBody>
      </p:sp>
    </p:spTree>
    <p:extLst>
      <p:ext uri="{BB962C8B-B14F-4D97-AF65-F5344CB8AC3E}">
        <p14:creationId xmlns:p14="http://schemas.microsoft.com/office/powerpoint/2010/main" val="1934169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6600" y="212232"/>
            <a:ext cx="2667000" cy="914400"/>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5400" b="1" dirty="0">
                <a:solidFill>
                  <a:schemeClr val="bg1"/>
                </a:solidFill>
                <a:latin typeface="Courier New" pitchFamily="49" charset="0"/>
                <a:cs typeface="Courier New" pitchFamily="49" charset="0"/>
              </a:rPr>
              <a:t>Y </a:t>
            </a:r>
            <a:r>
              <a:rPr lang="en-US" sz="5400" b="1" dirty="0" err="1">
                <a:solidFill>
                  <a:schemeClr val="bg1"/>
                </a:solidFill>
                <a:latin typeface="Courier New" pitchFamily="49" charset="0"/>
                <a:cs typeface="Courier New" pitchFamily="49" charset="0"/>
              </a:rPr>
              <a:t>tho</a:t>
            </a:r>
            <a:r>
              <a:rPr lang="en-US" sz="5400" b="1" dirty="0">
                <a:solidFill>
                  <a:schemeClr val="bg1"/>
                </a:solidFill>
                <a:latin typeface="Courier New" pitchFamily="49" charset="0"/>
                <a:cs typeface="Courier New" pitchFamily="49" charset="0"/>
              </a:rPr>
              <a:t>?</a:t>
            </a:r>
            <a:endParaRPr lang="en-GB" sz="5400" b="1" dirty="0">
              <a:solidFill>
                <a:schemeClr val="bg1"/>
              </a:solidFill>
              <a:latin typeface="Courier New" pitchFamily="49" charset="0"/>
              <a:cs typeface="Courier New" pitchFamily="49" charset="0"/>
            </a:endParaRPr>
          </a:p>
        </p:txBody>
      </p:sp>
      <p:sp>
        <p:nvSpPr>
          <p:cNvPr id="6" name="Content Placeholder 2"/>
          <p:cNvSpPr txBox="1">
            <a:spLocks/>
          </p:cNvSpPr>
          <p:nvPr/>
        </p:nvSpPr>
        <p:spPr>
          <a:xfrm>
            <a:off x="603956" y="4724400"/>
            <a:ext cx="8235244" cy="16196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bg1"/>
                </a:solidFill>
                <a:latin typeface="Courier" pitchFamily="2" charset="0"/>
              </a:rPr>
              <a:t>Pipelines facilitate balanced testing, giving a varied view of quality.</a:t>
            </a:r>
          </a:p>
        </p:txBody>
      </p:sp>
      <p:pic>
        <p:nvPicPr>
          <p:cNvPr id="2" name="Picture 1">
            <a:extLst>
              <a:ext uri="{FF2B5EF4-FFF2-40B4-BE49-F238E27FC236}">
                <a16:creationId xmlns:a16="http://schemas.microsoft.com/office/drawing/2014/main" id="{32DC8CC5-41EB-0747-91AD-C1FD8B993F80}"/>
              </a:ext>
            </a:extLst>
          </p:cNvPr>
          <p:cNvPicPr>
            <a:picLocks noChangeAspect="1"/>
          </p:cNvPicPr>
          <p:nvPr/>
        </p:nvPicPr>
        <p:blipFill>
          <a:blip r:embed="rId3"/>
          <a:stretch>
            <a:fillRect/>
          </a:stretch>
        </p:blipFill>
        <p:spPr>
          <a:xfrm>
            <a:off x="2984500" y="1445966"/>
            <a:ext cx="3175000" cy="2959100"/>
          </a:xfrm>
          <a:prstGeom prst="rect">
            <a:avLst/>
          </a:prstGeom>
        </p:spPr>
      </p:pic>
    </p:spTree>
    <p:extLst>
      <p:ext uri="{BB962C8B-B14F-4D97-AF65-F5344CB8AC3E}">
        <p14:creationId xmlns:p14="http://schemas.microsoft.com/office/powerpoint/2010/main" val="286036381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4F7E850-4E83-734B-8D36-8BD0A20CC1F7}"/>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295400" y="1524000"/>
            <a:ext cx="6879871" cy="3733800"/>
          </a:xfrm>
        </p:spPr>
      </p:pic>
    </p:spTree>
    <p:extLst>
      <p:ext uri="{BB962C8B-B14F-4D97-AF65-F5344CB8AC3E}">
        <p14:creationId xmlns:p14="http://schemas.microsoft.com/office/powerpoint/2010/main" val="1438239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Content Placeholder 6">
            <a:extLst>
              <a:ext uri="{FF2B5EF4-FFF2-40B4-BE49-F238E27FC236}">
                <a16:creationId xmlns:a16="http://schemas.microsoft.com/office/drawing/2014/main" id="{F0AFA7D6-E2D9-854A-9937-D6F3ACDA8545}"/>
              </a:ext>
            </a:extLst>
          </p:cNvPr>
          <p:cNvPicPr>
            <a:picLocks noGrp="1" noChangeAspect="1"/>
          </p:cNvPicPr>
          <p:nvPr>
            <p:ph idx="1"/>
          </p:nvPr>
        </p:nvPicPr>
        <p:blipFill>
          <a:blip r:embed="rId2"/>
          <a:stretch>
            <a:fillRect/>
          </a:stretch>
        </p:blipFill>
        <p:spPr>
          <a:xfrm>
            <a:off x="2138362" y="1839290"/>
            <a:ext cx="4768862" cy="3248544"/>
          </a:xfrm>
        </p:spPr>
      </p:pic>
    </p:spTree>
    <p:extLst>
      <p:ext uri="{BB962C8B-B14F-4D97-AF65-F5344CB8AC3E}">
        <p14:creationId xmlns:p14="http://schemas.microsoft.com/office/powerpoint/2010/main" val="2971660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C6D3E187-DFD3-874C-9099-D60382B44829}"/>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3352800" y="685800"/>
            <a:ext cx="2142938" cy="3412527"/>
          </a:xfrm>
        </p:spPr>
      </p:pic>
      <p:sp>
        <p:nvSpPr>
          <p:cNvPr id="9" name="TextBox 8">
            <a:extLst>
              <a:ext uri="{FF2B5EF4-FFF2-40B4-BE49-F238E27FC236}">
                <a16:creationId xmlns:a16="http://schemas.microsoft.com/office/drawing/2014/main" id="{0F80AACC-5BE5-BA4E-B19C-6F6A1B689AE2}"/>
              </a:ext>
            </a:extLst>
          </p:cNvPr>
          <p:cNvSpPr txBox="1"/>
          <p:nvPr/>
        </p:nvSpPr>
        <p:spPr>
          <a:xfrm>
            <a:off x="755542" y="4495800"/>
            <a:ext cx="8382000" cy="1446550"/>
          </a:xfrm>
          <a:prstGeom prst="rect">
            <a:avLst/>
          </a:prstGeom>
          <a:noFill/>
        </p:spPr>
        <p:txBody>
          <a:bodyPr wrap="square" rtlCol="0">
            <a:spAutoFit/>
          </a:bodyPr>
          <a:lstStyle/>
          <a:p>
            <a:r>
              <a:rPr lang="en-US" sz="4400" b="1" dirty="0">
                <a:solidFill>
                  <a:schemeClr val="bg1"/>
                </a:solidFill>
                <a:latin typeface="Courier New" panose="02070309020205020404" pitchFamily="49" charset="0"/>
                <a:cs typeface="Courier New" panose="02070309020205020404" pitchFamily="49" charset="0"/>
              </a:rPr>
              <a:t>Build pipeline by connecting existing jo</a:t>
            </a:r>
            <a:r>
              <a:rPr lang="en-US" sz="4000" b="1" dirty="0">
                <a:solidFill>
                  <a:schemeClr val="bg1"/>
                </a:solidFill>
                <a:latin typeface="Courier New" panose="02070309020205020404" pitchFamily="49" charset="0"/>
                <a:cs typeface="Courier New" panose="02070309020205020404" pitchFamily="49" charset="0"/>
              </a:rPr>
              <a:t>bs</a:t>
            </a:r>
          </a:p>
        </p:txBody>
      </p:sp>
    </p:spTree>
    <p:extLst>
      <p:ext uri="{BB962C8B-B14F-4D97-AF65-F5344CB8AC3E}">
        <p14:creationId xmlns:p14="http://schemas.microsoft.com/office/powerpoint/2010/main" val="2286401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B0F7C3-5F4E-B448-8AF9-EEF43578C972}"/>
              </a:ext>
            </a:extLst>
          </p:cNvPr>
          <p:cNvSpPr txBox="1"/>
          <p:nvPr/>
        </p:nvSpPr>
        <p:spPr>
          <a:xfrm>
            <a:off x="366364" y="533400"/>
            <a:ext cx="8303843" cy="769441"/>
          </a:xfrm>
          <a:prstGeom prst="rect">
            <a:avLst/>
          </a:prstGeom>
          <a:noFill/>
        </p:spPr>
        <p:txBody>
          <a:bodyPr wrap="square" rtlCol="0">
            <a:spAutoFit/>
          </a:bodyPr>
          <a:lstStyle/>
          <a:p>
            <a:r>
              <a:rPr lang="en-US" sz="4400" b="1" dirty="0">
                <a:solidFill>
                  <a:schemeClr val="bg1"/>
                </a:solidFill>
                <a:latin typeface="Courier New" panose="02070309020205020404" pitchFamily="49" charset="0"/>
                <a:cs typeface="Courier New" panose="02070309020205020404" pitchFamily="49" charset="0"/>
              </a:rPr>
              <a:t>Pipeline - Input / Pause</a:t>
            </a:r>
          </a:p>
        </p:txBody>
      </p:sp>
      <p:pic>
        <p:nvPicPr>
          <p:cNvPr id="5" name="Picture 4">
            <a:extLst>
              <a:ext uri="{FF2B5EF4-FFF2-40B4-BE49-F238E27FC236}">
                <a16:creationId xmlns:a16="http://schemas.microsoft.com/office/drawing/2014/main" id="{B31A344A-073B-8E47-BE89-3589F0322D2F}"/>
              </a:ext>
            </a:extLst>
          </p:cNvPr>
          <p:cNvPicPr>
            <a:picLocks noChangeAspect="1"/>
          </p:cNvPicPr>
          <p:nvPr/>
        </p:nvPicPr>
        <p:blipFill>
          <a:blip r:embed="rId3"/>
          <a:stretch>
            <a:fillRect/>
          </a:stretch>
        </p:blipFill>
        <p:spPr>
          <a:xfrm>
            <a:off x="2945158" y="1981200"/>
            <a:ext cx="3146254" cy="3660546"/>
          </a:xfrm>
          <a:prstGeom prst="rect">
            <a:avLst/>
          </a:prstGeom>
        </p:spPr>
      </p:pic>
    </p:spTree>
    <p:extLst>
      <p:ext uri="{BB962C8B-B14F-4D97-AF65-F5344CB8AC3E}">
        <p14:creationId xmlns:p14="http://schemas.microsoft.com/office/powerpoint/2010/main" val="1755440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BA4560-0F45-504F-94C5-5284512E2595}"/>
              </a:ext>
            </a:extLst>
          </p:cNvPr>
          <p:cNvSpPr txBox="1"/>
          <p:nvPr/>
        </p:nvSpPr>
        <p:spPr>
          <a:xfrm>
            <a:off x="609600" y="1371600"/>
            <a:ext cx="7356259" cy="3901068"/>
          </a:xfrm>
          <a:prstGeom prst="rect">
            <a:avLst/>
          </a:prstGeom>
          <a:noFill/>
        </p:spPr>
        <p:txBody>
          <a:bodyPr wrap="square" rtlCol="0">
            <a:spAutoFit/>
          </a:bodyPr>
          <a:lstStyle/>
          <a:p>
            <a:r>
              <a:rPr lang="en-GB" sz="4000" b="1" dirty="0">
                <a:solidFill>
                  <a:schemeClr val="bg1"/>
                </a:solidFill>
                <a:latin typeface="Courier New" panose="02070309020205020404" pitchFamily="49" charset="0"/>
                <a:cs typeface="Courier New" panose="02070309020205020404" pitchFamily="49" charset="0"/>
              </a:rPr>
              <a:t>stage(‘Exploratory') { </a:t>
            </a:r>
          </a:p>
          <a:p>
            <a:r>
              <a:rPr lang="en-GB" sz="4000" b="1" dirty="0">
                <a:solidFill>
                  <a:schemeClr val="bg1"/>
                </a:solidFill>
                <a:latin typeface="Courier New" panose="02070309020205020404" pitchFamily="49" charset="0"/>
                <a:cs typeface="Courier New" panose="02070309020205020404" pitchFamily="49" charset="0"/>
              </a:rPr>
              <a:t>   steps { </a:t>
            </a:r>
          </a:p>
          <a:p>
            <a:r>
              <a:rPr lang="en-GB" sz="4000" b="1" dirty="0">
                <a:solidFill>
                  <a:schemeClr val="bg1"/>
                </a:solidFill>
                <a:latin typeface="Courier New" panose="02070309020205020404" pitchFamily="49" charset="0"/>
                <a:cs typeface="Courier New" panose="02070309020205020404" pitchFamily="49" charset="0"/>
              </a:rPr>
              <a:t>     input('Passed?')</a:t>
            </a:r>
          </a:p>
          <a:p>
            <a:r>
              <a:rPr lang="en-GB" sz="4000" b="1" dirty="0">
                <a:solidFill>
                  <a:schemeClr val="bg1"/>
                </a:solidFill>
                <a:latin typeface="Courier New" panose="02070309020205020404" pitchFamily="49" charset="0"/>
                <a:cs typeface="Courier New" panose="02070309020205020404" pitchFamily="49" charset="0"/>
              </a:rPr>
              <a:t>   } </a:t>
            </a:r>
          </a:p>
          <a:p>
            <a:r>
              <a:rPr lang="en-GB" sz="4000" b="1" dirty="0">
                <a:solidFill>
                  <a:schemeClr val="bg1"/>
                </a:solidFill>
                <a:latin typeface="Courier New" panose="02070309020205020404" pitchFamily="49" charset="0"/>
                <a:cs typeface="Courier New" panose="02070309020205020404" pitchFamily="49" charset="0"/>
              </a:rPr>
              <a:t>}</a:t>
            </a:r>
          </a:p>
          <a:p>
            <a:endParaRPr lang="en-GB" sz="2800" b="1" dirty="0">
              <a:solidFill>
                <a:schemeClr val="bg1"/>
              </a:solidFill>
              <a:latin typeface="Courier New" panose="02070309020205020404" pitchFamily="49" charset="0"/>
              <a:cs typeface="Courier New" panose="02070309020205020404" pitchFamily="49" charset="0"/>
            </a:endParaRPr>
          </a:p>
          <a:p>
            <a:endParaRPr lang="en-US" sz="1950" dirty="0">
              <a:solidFill>
                <a:schemeClr val="bg1"/>
              </a:solidFill>
            </a:endParaRPr>
          </a:p>
        </p:txBody>
      </p:sp>
    </p:spTree>
    <p:extLst>
      <p:ext uri="{BB962C8B-B14F-4D97-AF65-F5344CB8AC3E}">
        <p14:creationId xmlns:p14="http://schemas.microsoft.com/office/powerpoint/2010/main" val="2513372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86A8994-79B0-3D41-B118-BE5DD44366F6}"/>
              </a:ext>
            </a:extLst>
          </p:cNvPr>
          <p:cNvPicPr>
            <a:picLocks noGrp="1" noChangeAspect="1"/>
          </p:cNvPicPr>
          <p:nvPr>
            <p:ph idx="1"/>
          </p:nvPr>
        </p:nvPicPr>
        <p:blipFill>
          <a:blip r:embed="rId3"/>
          <a:stretch>
            <a:fillRect/>
          </a:stretch>
        </p:blipFill>
        <p:spPr>
          <a:xfrm>
            <a:off x="1905000" y="1600200"/>
            <a:ext cx="5353610" cy="3554797"/>
          </a:xfrm>
        </p:spPr>
      </p:pic>
    </p:spTree>
    <p:extLst>
      <p:ext uri="{BB962C8B-B14F-4D97-AF65-F5344CB8AC3E}">
        <p14:creationId xmlns:p14="http://schemas.microsoft.com/office/powerpoint/2010/main" val="15151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3F59-FA3C-5549-A8F9-A12309586516}"/>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1613367" y="1540669"/>
            <a:ext cx="5823555" cy="3602199"/>
          </a:xfrm>
        </p:spPr>
      </p:pic>
    </p:spTree>
    <p:extLst>
      <p:ext uri="{BB962C8B-B14F-4D97-AF65-F5344CB8AC3E}">
        <p14:creationId xmlns:p14="http://schemas.microsoft.com/office/powerpoint/2010/main" val="24174489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851EA16-1337-7040-8D4C-DD1C4B3D33FF}"/>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1752600" y="1219200"/>
            <a:ext cx="6324601" cy="3505201"/>
          </a:xfrm>
        </p:spPr>
      </p:pic>
      <p:sp>
        <p:nvSpPr>
          <p:cNvPr id="6" name="TextBox 5">
            <a:extLst>
              <a:ext uri="{FF2B5EF4-FFF2-40B4-BE49-F238E27FC236}">
                <a16:creationId xmlns:a16="http://schemas.microsoft.com/office/drawing/2014/main" id="{17B1AEC0-4B92-5543-8535-631D6AED70A6}"/>
              </a:ext>
            </a:extLst>
          </p:cNvPr>
          <p:cNvSpPr txBox="1"/>
          <p:nvPr/>
        </p:nvSpPr>
        <p:spPr>
          <a:xfrm>
            <a:off x="2438400" y="5334000"/>
            <a:ext cx="4953000" cy="769441"/>
          </a:xfrm>
          <a:prstGeom prst="rect">
            <a:avLst/>
          </a:prstGeom>
          <a:noFill/>
        </p:spPr>
        <p:txBody>
          <a:bodyPr wrap="square" rtlCol="0">
            <a:spAutoFit/>
          </a:bodyPr>
          <a:lstStyle/>
          <a:p>
            <a:r>
              <a:rPr lang="en-US" sz="4400" b="1" dirty="0">
                <a:solidFill>
                  <a:schemeClr val="bg1"/>
                </a:solidFill>
                <a:latin typeface="Courier New" panose="02070309020205020404" pitchFamily="49" charset="0"/>
                <a:cs typeface="Courier New" panose="02070309020205020404" pitchFamily="49" charset="0"/>
              </a:rPr>
              <a:t>Security pass?</a:t>
            </a:r>
          </a:p>
        </p:txBody>
      </p:sp>
    </p:spTree>
    <p:extLst>
      <p:ext uri="{BB962C8B-B14F-4D97-AF65-F5344CB8AC3E}">
        <p14:creationId xmlns:p14="http://schemas.microsoft.com/office/powerpoint/2010/main" val="1512273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0C10CD5-9D26-D848-8C81-8ADADCD2C084}"/>
              </a:ext>
            </a:extLst>
          </p:cNvPr>
          <p:cNvSpPr txBox="1"/>
          <p:nvPr/>
        </p:nvSpPr>
        <p:spPr>
          <a:xfrm>
            <a:off x="3581400" y="1676400"/>
            <a:ext cx="4953000" cy="3539430"/>
          </a:xfrm>
          <a:prstGeom prst="rect">
            <a:avLst/>
          </a:prstGeom>
          <a:noFill/>
        </p:spPr>
        <p:txBody>
          <a:bodyPr wrap="square" rtlCol="0">
            <a:spAutoFit/>
          </a:bodyPr>
          <a:lstStyle/>
          <a:p>
            <a:pPr marL="428625" indent="-428625">
              <a:buFont typeface="Arial" panose="020B0604020202020204" pitchFamily="34" charset="0"/>
              <a:buChar char="•"/>
            </a:pPr>
            <a:r>
              <a:rPr lang="en-US" sz="3200" b="1" dirty="0">
                <a:solidFill>
                  <a:schemeClr val="bg1"/>
                </a:solidFill>
                <a:latin typeface="Courier New" panose="02070309020205020404" pitchFamily="49" charset="0"/>
                <a:cs typeface="Courier New" panose="02070309020205020404" pitchFamily="49" charset="0"/>
              </a:rPr>
              <a:t>Install OWASP ZAP plugin</a:t>
            </a:r>
          </a:p>
          <a:p>
            <a:pPr marL="428625" indent="-428625">
              <a:buFont typeface="Arial" panose="020B0604020202020204" pitchFamily="34" charset="0"/>
              <a:buChar char="•"/>
            </a:pPr>
            <a:r>
              <a:rPr lang="en-US" sz="3200" b="1" dirty="0">
                <a:solidFill>
                  <a:schemeClr val="bg1"/>
                </a:solidFill>
                <a:latin typeface="Courier New" panose="02070309020205020404" pitchFamily="49" charset="0"/>
                <a:cs typeface="Courier New" panose="02070309020205020404" pitchFamily="49" charset="0"/>
              </a:rPr>
              <a:t>Integrate with Jenkins</a:t>
            </a:r>
          </a:p>
          <a:p>
            <a:pPr marL="428625" indent="-428625">
              <a:buFont typeface="Arial" panose="020B0604020202020204" pitchFamily="34" charset="0"/>
              <a:buChar char="•"/>
            </a:pPr>
            <a:r>
              <a:rPr lang="en-US" sz="3200" b="1" dirty="0">
                <a:solidFill>
                  <a:schemeClr val="bg1"/>
                </a:solidFill>
                <a:latin typeface="Courier New" panose="02070309020205020404" pitchFamily="49" charset="0"/>
                <a:cs typeface="Courier New" panose="02070309020205020404" pitchFamily="49" charset="0"/>
              </a:rPr>
              <a:t>Create new job</a:t>
            </a:r>
          </a:p>
          <a:p>
            <a:pPr marL="428625" indent="-428625">
              <a:buFont typeface="Arial" panose="020B0604020202020204" pitchFamily="34" charset="0"/>
              <a:buChar char="•"/>
            </a:pPr>
            <a:r>
              <a:rPr lang="en-US" sz="3200" b="1" dirty="0">
                <a:solidFill>
                  <a:schemeClr val="bg1"/>
                </a:solidFill>
                <a:latin typeface="Courier New" panose="02070309020205020404" pitchFamily="49" charset="0"/>
                <a:cs typeface="Courier New" panose="02070309020205020404" pitchFamily="49" charset="0"/>
              </a:rPr>
              <a:t>Add ZAP to pipeline job </a:t>
            </a:r>
            <a:endParaRPr lang="en-US" sz="1600" b="1" dirty="0">
              <a:solidFill>
                <a:schemeClr val="bg1"/>
              </a:solidFill>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4BBE2AF8-6AFF-FA4C-8FBE-88370F742E48}"/>
              </a:ext>
            </a:extLst>
          </p:cNvPr>
          <p:cNvPicPr>
            <a:picLocks noChangeAspect="1"/>
          </p:cNvPicPr>
          <p:nvPr/>
        </p:nvPicPr>
        <p:blipFill>
          <a:blip r:embed="rId3"/>
          <a:stretch>
            <a:fillRect/>
          </a:stretch>
        </p:blipFill>
        <p:spPr>
          <a:xfrm>
            <a:off x="685800" y="1828800"/>
            <a:ext cx="2514600" cy="2514600"/>
          </a:xfrm>
          <a:prstGeom prst="rect">
            <a:avLst/>
          </a:prstGeom>
        </p:spPr>
      </p:pic>
    </p:spTree>
    <p:extLst>
      <p:ext uri="{BB962C8B-B14F-4D97-AF65-F5344CB8AC3E}">
        <p14:creationId xmlns:p14="http://schemas.microsoft.com/office/powerpoint/2010/main" val="1559268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7197" y="381000"/>
            <a:ext cx="8301101" cy="762000"/>
          </a:xfrm>
        </p:spPr>
        <p:txBody>
          <a:bodyPr>
            <a:noAutofit/>
          </a:bodyPr>
          <a:lstStyle/>
          <a:p>
            <a:pPr marL="0" indent="0" algn="ctr">
              <a:buNone/>
            </a:pPr>
            <a:r>
              <a:rPr lang="en-GB" sz="4000" b="1" dirty="0">
                <a:solidFill>
                  <a:schemeClr val="bg1"/>
                </a:solidFill>
                <a:latin typeface="Courier New" panose="02070309020205020404" pitchFamily="49" charset="0"/>
                <a:cs typeface="Courier New" panose="02070309020205020404" pitchFamily="49" charset="0"/>
              </a:rPr>
              <a:t>Using CALMS to design a deployment pipeline</a:t>
            </a:r>
          </a:p>
        </p:txBody>
      </p:sp>
      <p:pic>
        <p:nvPicPr>
          <p:cNvPr id="2" name="Picture 1">
            <a:extLst>
              <a:ext uri="{FF2B5EF4-FFF2-40B4-BE49-F238E27FC236}">
                <a16:creationId xmlns:a16="http://schemas.microsoft.com/office/drawing/2014/main" id="{68D522C0-6D66-6843-B334-523CE105478A}"/>
              </a:ext>
            </a:extLst>
          </p:cNvPr>
          <p:cNvPicPr>
            <a:picLocks noChangeAspect="1"/>
          </p:cNvPicPr>
          <p:nvPr/>
        </p:nvPicPr>
        <p:blipFill>
          <a:blip r:embed="rId3"/>
          <a:stretch>
            <a:fillRect/>
          </a:stretch>
        </p:blipFill>
        <p:spPr>
          <a:xfrm>
            <a:off x="2119376" y="2438400"/>
            <a:ext cx="4905247" cy="3669715"/>
          </a:xfrm>
          <a:prstGeom prst="rect">
            <a:avLst/>
          </a:prstGeom>
        </p:spPr>
      </p:pic>
    </p:spTree>
    <p:extLst>
      <p:ext uri="{BB962C8B-B14F-4D97-AF65-F5344CB8AC3E}">
        <p14:creationId xmlns:p14="http://schemas.microsoft.com/office/powerpoint/2010/main" val="10803142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6600" y="212232"/>
            <a:ext cx="2667000" cy="914400"/>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5400" b="1" dirty="0">
                <a:solidFill>
                  <a:schemeClr val="bg1"/>
                </a:solidFill>
                <a:latin typeface="Courier New" pitchFamily="49" charset="0"/>
                <a:cs typeface="Courier New" pitchFamily="49" charset="0"/>
              </a:rPr>
              <a:t>Y </a:t>
            </a:r>
            <a:r>
              <a:rPr lang="en-US" sz="5400" b="1" dirty="0" err="1">
                <a:solidFill>
                  <a:schemeClr val="bg1"/>
                </a:solidFill>
                <a:latin typeface="Courier New" pitchFamily="49" charset="0"/>
                <a:cs typeface="Courier New" pitchFamily="49" charset="0"/>
              </a:rPr>
              <a:t>tho</a:t>
            </a:r>
            <a:r>
              <a:rPr lang="en-US" sz="5400" b="1" dirty="0">
                <a:solidFill>
                  <a:schemeClr val="bg1"/>
                </a:solidFill>
                <a:latin typeface="Courier New" pitchFamily="49" charset="0"/>
                <a:cs typeface="Courier New" pitchFamily="49" charset="0"/>
              </a:rPr>
              <a:t>?</a:t>
            </a:r>
            <a:endParaRPr lang="en-GB" sz="5400" b="1" dirty="0">
              <a:solidFill>
                <a:schemeClr val="bg1"/>
              </a:solidFill>
              <a:latin typeface="Courier New" pitchFamily="49" charset="0"/>
              <a:cs typeface="Courier New" pitchFamily="49" charset="0"/>
            </a:endParaRPr>
          </a:p>
        </p:txBody>
      </p:sp>
      <p:sp>
        <p:nvSpPr>
          <p:cNvPr id="6" name="Content Placeholder 2"/>
          <p:cNvSpPr txBox="1">
            <a:spLocks/>
          </p:cNvSpPr>
          <p:nvPr/>
        </p:nvSpPr>
        <p:spPr>
          <a:xfrm>
            <a:off x="603956" y="4724400"/>
            <a:ext cx="8235244" cy="16196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bg1"/>
                </a:solidFill>
                <a:latin typeface="Courier" pitchFamily="2" charset="0"/>
              </a:rPr>
              <a:t>Time taken to start testing increases with unreliable deployments</a:t>
            </a:r>
          </a:p>
        </p:txBody>
      </p:sp>
      <p:pic>
        <p:nvPicPr>
          <p:cNvPr id="2" name="Picture 1">
            <a:extLst>
              <a:ext uri="{FF2B5EF4-FFF2-40B4-BE49-F238E27FC236}">
                <a16:creationId xmlns:a16="http://schemas.microsoft.com/office/drawing/2014/main" id="{CEEDC660-86EE-3C42-9F41-3BD208423E7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08300" y="1448982"/>
            <a:ext cx="3327400" cy="2953068"/>
          </a:xfrm>
          <a:prstGeom prst="rect">
            <a:avLst/>
          </a:prstGeom>
        </p:spPr>
      </p:pic>
    </p:spTree>
    <p:extLst>
      <p:ext uri="{BB962C8B-B14F-4D97-AF65-F5344CB8AC3E}">
        <p14:creationId xmlns:p14="http://schemas.microsoft.com/office/powerpoint/2010/main" val="2080121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6600" y="212232"/>
            <a:ext cx="2743200" cy="914400"/>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5400" b="1" dirty="0">
                <a:solidFill>
                  <a:schemeClr val="bg1"/>
                </a:solidFill>
                <a:latin typeface="Courier New" pitchFamily="49" charset="0"/>
                <a:cs typeface="Courier New" pitchFamily="49" charset="0"/>
              </a:rPr>
              <a:t>Y </a:t>
            </a:r>
            <a:r>
              <a:rPr lang="en-US" sz="5400" b="1" dirty="0" err="1">
                <a:solidFill>
                  <a:schemeClr val="bg1"/>
                </a:solidFill>
                <a:latin typeface="Courier New" pitchFamily="49" charset="0"/>
                <a:cs typeface="Courier New" pitchFamily="49" charset="0"/>
              </a:rPr>
              <a:t>tho</a:t>
            </a:r>
            <a:r>
              <a:rPr lang="en-US" sz="5400" b="1" dirty="0">
                <a:solidFill>
                  <a:schemeClr val="bg1"/>
                </a:solidFill>
                <a:latin typeface="Courier New" pitchFamily="49" charset="0"/>
                <a:cs typeface="Courier New" pitchFamily="49" charset="0"/>
              </a:rPr>
              <a:t>?</a:t>
            </a:r>
            <a:endParaRPr lang="en-GB" sz="5400" b="1" dirty="0">
              <a:solidFill>
                <a:schemeClr val="bg1"/>
              </a:solidFill>
              <a:latin typeface="Courier New" pitchFamily="49" charset="0"/>
              <a:cs typeface="Courier New" pitchFamily="49" charset="0"/>
            </a:endParaRPr>
          </a:p>
        </p:txBody>
      </p:sp>
      <p:sp>
        <p:nvSpPr>
          <p:cNvPr id="6" name="Content Placeholder 2"/>
          <p:cNvSpPr txBox="1">
            <a:spLocks/>
          </p:cNvSpPr>
          <p:nvPr/>
        </p:nvSpPr>
        <p:spPr>
          <a:xfrm>
            <a:off x="603956" y="4724400"/>
            <a:ext cx="8235244" cy="16196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defRPr/>
            </a:pPr>
            <a:r>
              <a:rPr lang="en-US" dirty="0">
                <a:solidFill>
                  <a:schemeClr val="bg1"/>
                </a:solidFill>
                <a:latin typeface="Courier" pitchFamily="2" charset="0"/>
              </a:rPr>
              <a:t>Model to bring to bear on pipeline design and maintenance. And also testing. </a:t>
            </a:r>
            <a:r>
              <a:rPr lang="en-US" dirty="0">
                <a:solidFill>
                  <a:schemeClr val="bg1"/>
                </a:solidFill>
                <a:latin typeface="Courier" pitchFamily="2" charset="0"/>
                <a:sym typeface="Wingdings" pitchFamily="2" charset="2"/>
              </a:rPr>
              <a:t></a:t>
            </a:r>
            <a:endParaRPr lang="en-GB" b="1" dirty="0">
              <a:solidFill>
                <a:schemeClr val="bg1"/>
              </a:solidFill>
              <a:latin typeface="Courier" pitchFamily="2" charset="0"/>
              <a:cs typeface="Courier New" pitchFamily="49" charset="0"/>
            </a:endParaRPr>
          </a:p>
        </p:txBody>
      </p:sp>
      <p:pic>
        <p:nvPicPr>
          <p:cNvPr id="2" name="Picture 1">
            <a:extLst>
              <a:ext uri="{FF2B5EF4-FFF2-40B4-BE49-F238E27FC236}">
                <a16:creationId xmlns:a16="http://schemas.microsoft.com/office/drawing/2014/main" id="{D842936A-87E3-3D4A-8A33-EA7B32364CBF}"/>
              </a:ext>
            </a:extLst>
          </p:cNvPr>
          <p:cNvPicPr>
            <a:picLocks noChangeAspect="1"/>
          </p:cNvPicPr>
          <p:nvPr/>
        </p:nvPicPr>
        <p:blipFill>
          <a:blip r:embed="rId3"/>
          <a:stretch>
            <a:fillRect/>
          </a:stretch>
        </p:blipFill>
        <p:spPr>
          <a:xfrm>
            <a:off x="3200400" y="1329712"/>
            <a:ext cx="2743200" cy="3191608"/>
          </a:xfrm>
          <a:prstGeom prst="rect">
            <a:avLst/>
          </a:prstGeom>
        </p:spPr>
      </p:pic>
    </p:spTree>
    <p:extLst>
      <p:ext uri="{BB962C8B-B14F-4D97-AF65-F5344CB8AC3E}">
        <p14:creationId xmlns:p14="http://schemas.microsoft.com/office/powerpoint/2010/main" val="965047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443" y="304800"/>
            <a:ext cx="8763000" cy="685800"/>
          </a:xfrm>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5400" b="1" dirty="0">
                <a:solidFill>
                  <a:schemeClr val="bg1"/>
                </a:solidFill>
                <a:latin typeface="Courier New" pitchFamily="49" charset="0"/>
                <a:cs typeface="Courier New" pitchFamily="49" charset="0"/>
              </a:rPr>
              <a:t>CALMS?</a:t>
            </a:r>
            <a:endParaRPr lang="en-GB" sz="5400" b="1" dirty="0">
              <a:solidFill>
                <a:schemeClr val="bg1"/>
              </a:solidFill>
              <a:latin typeface="Courier New" pitchFamily="49" charset="0"/>
              <a:cs typeface="Courier New" pitchFamily="49" charset="0"/>
            </a:endParaRPr>
          </a:p>
        </p:txBody>
      </p:sp>
      <p:sp>
        <p:nvSpPr>
          <p:cNvPr id="4" name="Content Placeholder 2"/>
          <p:cNvSpPr txBox="1">
            <a:spLocks/>
          </p:cNvSpPr>
          <p:nvPr/>
        </p:nvSpPr>
        <p:spPr>
          <a:xfrm>
            <a:off x="4191000" y="1524000"/>
            <a:ext cx="4667067" cy="51054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5600" dirty="0">
                <a:solidFill>
                  <a:schemeClr val="bg1"/>
                </a:solidFill>
                <a:latin typeface="Courier New" pitchFamily="49" charset="0"/>
                <a:cs typeface="Courier New" pitchFamily="49" charset="0"/>
              </a:rPr>
              <a:t>Culture</a:t>
            </a:r>
          </a:p>
          <a:p>
            <a:r>
              <a:rPr lang="en-US" sz="5600" dirty="0">
                <a:solidFill>
                  <a:schemeClr val="bg1"/>
                </a:solidFill>
                <a:latin typeface="Courier New" pitchFamily="49" charset="0"/>
                <a:cs typeface="Courier New" pitchFamily="49" charset="0"/>
              </a:rPr>
              <a:t>Automation</a:t>
            </a:r>
          </a:p>
          <a:p>
            <a:r>
              <a:rPr lang="en-US" sz="5600" dirty="0">
                <a:solidFill>
                  <a:schemeClr val="bg1"/>
                </a:solidFill>
                <a:latin typeface="Courier New" pitchFamily="49" charset="0"/>
                <a:cs typeface="Courier New" pitchFamily="49" charset="0"/>
              </a:rPr>
              <a:t>Lean</a:t>
            </a:r>
          </a:p>
          <a:p>
            <a:r>
              <a:rPr lang="en-US" sz="5600" dirty="0">
                <a:solidFill>
                  <a:schemeClr val="bg1"/>
                </a:solidFill>
                <a:latin typeface="Courier New" pitchFamily="49" charset="0"/>
                <a:cs typeface="Courier New" pitchFamily="49" charset="0"/>
              </a:rPr>
              <a:t>Measure</a:t>
            </a:r>
          </a:p>
          <a:p>
            <a:r>
              <a:rPr lang="en-US" sz="5600" dirty="0">
                <a:solidFill>
                  <a:schemeClr val="bg1"/>
                </a:solidFill>
                <a:latin typeface="Courier New" pitchFamily="49" charset="0"/>
                <a:cs typeface="Courier New" pitchFamily="49" charset="0"/>
              </a:rPr>
              <a:t>Sharing</a:t>
            </a:r>
            <a:endParaRPr lang="en-GB" sz="5600" dirty="0">
              <a:solidFill>
                <a:schemeClr val="bg1"/>
              </a:solidFill>
              <a:latin typeface="Courier New" pitchFamily="49" charset="0"/>
              <a:cs typeface="Courier New" pitchFamily="49" charset="0"/>
            </a:endParaRPr>
          </a:p>
          <a:p>
            <a:endParaRPr lang="en-GB" sz="4400" dirty="0">
              <a:solidFill>
                <a:schemeClr val="bg1"/>
              </a:solidFill>
              <a:latin typeface="Courier New" pitchFamily="49" charset="0"/>
              <a:cs typeface="Courier New" pitchFamily="49" charset="0"/>
            </a:endParaRPr>
          </a:p>
        </p:txBody>
      </p:sp>
      <p:pic>
        <p:nvPicPr>
          <p:cNvPr id="2" name="Picture 1">
            <a:extLst>
              <a:ext uri="{FF2B5EF4-FFF2-40B4-BE49-F238E27FC236}">
                <a16:creationId xmlns:a16="http://schemas.microsoft.com/office/drawing/2014/main" id="{EA8B9228-C070-9845-8CA3-D0A835733FD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5800" y="1905000"/>
            <a:ext cx="3279801" cy="3826435"/>
          </a:xfrm>
          <a:prstGeom prst="rect">
            <a:avLst/>
          </a:prstGeom>
        </p:spPr>
      </p:pic>
    </p:spTree>
    <p:extLst>
      <p:ext uri="{BB962C8B-B14F-4D97-AF65-F5344CB8AC3E}">
        <p14:creationId xmlns:p14="http://schemas.microsoft.com/office/powerpoint/2010/main" val="21234771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444795"/>
            <a:ext cx="8077200" cy="914400"/>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5400" b="1" dirty="0">
                <a:solidFill>
                  <a:schemeClr val="bg1"/>
                </a:solidFill>
                <a:latin typeface="Courier New" pitchFamily="49" charset="0"/>
                <a:cs typeface="Courier New" pitchFamily="49" charset="0"/>
              </a:rPr>
              <a:t>CALMS and Pipelines</a:t>
            </a:r>
            <a:endParaRPr lang="en-GB" sz="5400" b="1" dirty="0">
              <a:solidFill>
                <a:schemeClr val="bg1"/>
              </a:solidFill>
              <a:latin typeface="Courier New" pitchFamily="49" charset="0"/>
              <a:cs typeface="Courier New" pitchFamily="49" charset="0"/>
            </a:endParaRPr>
          </a:p>
        </p:txBody>
      </p:sp>
      <p:sp>
        <p:nvSpPr>
          <p:cNvPr id="6" name="Content Placeholder 2"/>
          <p:cNvSpPr txBox="1">
            <a:spLocks/>
          </p:cNvSpPr>
          <p:nvPr/>
        </p:nvSpPr>
        <p:spPr>
          <a:xfrm>
            <a:off x="4572000" y="1359195"/>
            <a:ext cx="4267200" cy="50416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chemeClr val="bg1"/>
                </a:solidFill>
                <a:latin typeface="Courier" pitchFamily="2" charset="0"/>
              </a:rPr>
              <a:t>Build pipelines with principles</a:t>
            </a:r>
          </a:p>
          <a:p>
            <a:r>
              <a:rPr lang="en-GB" dirty="0">
                <a:solidFill>
                  <a:schemeClr val="bg1"/>
                </a:solidFill>
                <a:latin typeface="Courier" pitchFamily="2" charset="0"/>
              </a:rPr>
              <a:t>Bad pipelines</a:t>
            </a:r>
          </a:p>
          <a:p>
            <a:pPr lvl="1"/>
            <a:r>
              <a:rPr lang="en-GB" dirty="0">
                <a:solidFill>
                  <a:schemeClr val="bg1"/>
                </a:solidFill>
                <a:latin typeface="Courier" pitchFamily="2" charset="0"/>
              </a:rPr>
              <a:t>Upstream</a:t>
            </a:r>
          </a:p>
          <a:p>
            <a:pPr lvl="1"/>
            <a:r>
              <a:rPr lang="en-GB" dirty="0">
                <a:solidFill>
                  <a:schemeClr val="bg1"/>
                </a:solidFill>
                <a:latin typeface="Courier" pitchFamily="2" charset="0"/>
              </a:rPr>
              <a:t>Downstream</a:t>
            </a:r>
          </a:p>
          <a:p>
            <a:r>
              <a:rPr lang="en-GB" dirty="0">
                <a:solidFill>
                  <a:schemeClr val="bg1"/>
                </a:solidFill>
                <a:latin typeface="Courier" pitchFamily="2" charset="0"/>
              </a:rPr>
              <a:t>They are collaboration points</a:t>
            </a:r>
          </a:p>
          <a:p>
            <a:r>
              <a:rPr lang="en-GB" dirty="0">
                <a:solidFill>
                  <a:schemeClr val="bg1"/>
                </a:solidFill>
                <a:latin typeface="Courier" pitchFamily="2" charset="0"/>
              </a:rPr>
              <a:t>For humane work</a:t>
            </a:r>
          </a:p>
          <a:p>
            <a:pPr marL="457200" lvl="1" indent="0">
              <a:buNone/>
            </a:pPr>
            <a:endParaRPr lang="en-GB" dirty="0">
              <a:solidFill>
                <a:schemeClr val="bg1"/>
              </a:solidFill>
              <a:latin typeface="Courier" pitchFamily="2" charset="0"/>
            </a:endParaRPr>
          </a:p>
          <a:p>
            <a:pPr marL="0" indent="0">
              <a:buNone/>
            </a:pPr>
            <a:endParaRPr lang="en-GB" dirty="0">
              <a:solidFill>
                <a:schemeClr val="bg1"/>
              </a:solidFill>
              <a:latin typeface="Courier" pitchFamily="2" charset="0"/>
            </a:endParaRPr>
          </a:p>
        </p:txBody>
      </p:sp>
      <p:pic>
        <p:nvPicPr>
          <p:cNvPr id="2" name="Picture 1">
            <a:extLst>
              <a:ext uri="{FF2B5EF4-FFF2-40B4-BE49-F238E27FC236}">
                <a16:creationId xmlns:a16="http://schemas.microsoft.com/office/drawing/2014/main" id="{3EE0C4B6-25DE-634C-9E97-403AF28AD48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244"/>
          <a:stretch/>
        </p:blipFill>
        <p:spPr>
          <a:xfrm>
            <a:off x="730624" y="2210098"/>
            <a:ext cx="3644153" cy="3339797"/>
          </a:xfrm>
          <a:prstGeom prst="rect">
            <a:avLst/>
          </a:prstGeom>
        </p:spPr>
      </p:pic>
    </p:spTree>
    <p:extLst>
      <p:ext uri="{BB962C8B-B14F-4D97-AF65-F5344CB8AC3E}">
        <p14:creationId xmlns:p14="http://schemas.microsoft.com/office/powerpoint/2010/main" val="25511862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81300" y="444795"/>
            <a:ext cx="3581400" cy="914400"/>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5400" b="1" dirty="0" err="1">
                <a:solidFill>
                  <a:schemeClr val="bg1"/>
                </a:solidFill>
                <a:latin typeface="Courier New" pitchFamily="49" charset="0"/>
                <a:cs typeface="Courier New" pitchFamily="49" charset="0"/>
              </a:rPr>
              <a:t>Organise</a:t>
            </a:r>
            <a:endParaRPr lang="en-GB" sz="5400" b="1" dirty="0">
              <a:solidFill>
                <a:schemeClr val="bg1"/>
              </a:solidFill>
              <a:latin typeface="Courier New" pitchFamily="49" charset="0"/>
              <a:cs typeface="Courier New" pitchFamily="49" charset="0"/>
            </a:endParaRPr>
          </a:p>
        </p:txBody>
      </p:sp>
      <p:sp>
        <p:nvSpPr>
          <p:cNvPr id="6" name="Content Placeholder 2"/>
          <p:cNvSpPr txBox="1">
            <a:spLocks/>
          </p:cNvSpPr>
          <p:nvPr/>
        </p:nvSpPr>
        <p:spPr>
          <a:xfrm>
            <a:off x="5105400" y="1524000"/>
            <a:ext cx="3733800" cy="504160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800" dirty="0">
                <a:solidFill>
                  <a:schemeClr val="bg1"/>
                </a:solidFill>
                <a:latin typeface="Courier" pitchFamily="2" charset="0"/>
              </a:rPr>
              <a:t>Groups of 4 or 5</a:t>
            </a:r>
          </a:p>
          <a:p>
            <a:r>
              <a:rPr lang="en-GB" sz="2800" dirty="0">
                <a:solidFill>
                  <a:schemeClr val="bg1"/>
                </a:solidFill>
                <a:latin typeface="Courier" pitchFamily="2" charset="0"/>
              </a:rPr>
              <a:t>Pipeline owner</a:t>
            </a:r>
          </a:p>
          <a:p>
            <a:r>
              <a:rPr lang="en-GB" sz="2800" dirty="0">
                <a:solidFill>
                  <a:schemeClr val="bg1"/>
                </a:solidFill>
                <a:latin typeface="Courier" pitchFamily="2" charset="0"/>
              </a:rPr>
              <a:t>Same org is fine</a:t>
            </a:r>
          </a:p>
          <a:p>
            <a:r>
              <a:rPr lang="en-GB" sz="2800" dirty="0">
                <a:solidFill>
                  <a:schemeClr val="bg1"/>
                </a:solidFill>
                <a:latin typeface="Courier" pitchFamily="2" charset="0"/>
              </a:rPr>
              <a:t>Sit together, lets move around </a:t>
            </a:r>
          </a:p>
          <a:p>
            <a:r>
              <a:rPr lang="en-GB" sz="2800" dirty="0">
                <a:solidFill>
                  <a:schemeClr val="bg1"/>
                </a:solidFill>
                <a:latin typeface="Courier" pitchFamily="2" charset="0"/>
              </a:rPr>
              <a:t>Big paper, post its, pens</a:t>
            </a:r>
          </a:p>
        </p:txBody>
      </p:sp>
      <p:pic>
        <p:nvPicPr>
          <p:cNvPr id="2" name="Picture 1">
            <a:extLst>
              <a:ext uri="{FF2B5EF4-FFF2-40B4-BE49-F238E27FC236}">
                <a16:creationId xmlns:a16="http://schemas.microsoft.com/office/drawing/2014/main" id="{A4419CE9-4CFE-054D-9D8A-30F48887824D}"/>
              </a:ext>
            </a:extLst>
          </p:cNvPr>
          <p:cNvPicPr>
            <a:picLocks noChangeAspect="1"/>
          </p:cNvPicPr>
          <p:nvPr/>
        </p:nvPicPr>
        <p:blipFill>
          <a:blip r:embed="rId3"/>
          <a:stretch>
            <a:fillRect/>
          </a:stretch>
        </p:blipFill>
        <p:spPr>
          <a:xfrm>
            <a:off x="749300" y="2438400"/>
            <a:ext cx="4064000" cy="2705100"/>
          </a:xfrm>
          <a:prstGeom prst="rect">
            <a:avLst/>
          </a:prstGeom>
        </p:spPr>
      </p:pic>
    </p:spTree>
    <p:extLst>
      <p:ext uri="{BB962C8B-B14F-4D97-AF65-F5344CB8AC3E}">
        <p14:creationId xmlns:p14="http://schemas.microsoft.com/office/powerpoint/2010/main" val="2031425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14550" y="444795"/>
            <a:ext cx="4914900" cy="914400"/>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5400" b="1" dirty="0">
                <a:solidFill>
                  <a:schemeClr val="bg1"/>
                </a:solidFill>
                <a:latin typeface="Courier New" pitchFamily="49" charset="0"/>
                <a:cs typeface="Courier New" pitchFamily="49" charset="0"/>
              </a:rPr>
              <a:t>Gather Data</a:t>
            </a:r>
            <a:endParaRPr lang="en-GB" sz="5400" b="1" dirty="0">
              <a:solidFill>
                <a:schemeClr val="bg1"/>
              </a:solidFill>
              <a:latin typeface="Courier New" pitchFamily="49" charset="0"/>
              <a:cs typeface="Courier New" pitchFamily="49" charset="0"/>
            </a:endParaRPr>
          </a:p>
        </p:txBody>
      </p:sp>
      <p:sp>
        <p:nvSpPr>
          <p:cNvPr id="6" name="Content Placeholder 2"/>
          <p:cNvSpPr txBox="1">
            <a:spLocks/>
          </p:cNvSpPr>
          <p:nvPr/>
        </p:nvSpPr>
        <p:spPr>
          <a:xfrm>
            <a:off x="838200" y="4191000"/>
            <a:ext cx="7467600" cy="2057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chemeClr val="bg1"/>
                </a:solidFill>
                <a:latin typeface="Courier" pitchFamily="2" charset="0"/>
              </a:rPr>
              <a:t>Quiz your pipeline owner on:</a:t>
            </a:r>
          </a:p>
          <a:p>
            <a:pPr lvl="1"/>
            <a:r>
              <a:rPr lang="en-GB" dirty="0">
                <a:solidFill>
                  <a:schemeClr val="bg1"/>
                </a:solidFill>
                <a:latin typeface="Courier" pitchFamily="2" charset="0"/>
              </a:rPr>
              <a:t>Environments</a:t>
            </a:r>
          </a:p>
          <a:p>
            <a:pPr lvl="1"/>
            <a:r>
              <a:rPr lang="en-GB" dirty="0">
                <a:solidFill>
                  <a:schemeClr val="bg1"/>
                </a:solidFill>
                <a:latin typeface="Courier" pitchFamily="2" charset="0"/>
              </a:rPr>
              <a:t>Test strategy</a:t>
            </a:r>
          </a:p>
          <a:p>
            <a:pPr lvl="1"/>
            <a:r>
              <a:rPr lang="en-GB" dirty="0">
                <a:solidFill>
                  <a:schemeClr val="bg1"/>
                </a:solidFill>
                <a:latin typeface="Courier" pitchFamily="2" charset="0"/>
              </a:rPr>
              <a:t>Application context</a:t>
            </a:r>
          </a:p>
          <a:p>
            <a:pPr lvl="1"/>
            <a:r>
              <a:rPr lang="en-GB" dirty="0">
                <a:solidFill>
                  <a:schemeClr val="bg1"/>
                </a:solidFill>
                <a:latin typeface="Courier" pitchFamily="2" charset="0"/>
              </a:rPr>
              <a:t>Risks – real and imagined</a:t>
            </a:r>
          </a:p>
          <a:p>
            <a:pPr marL="457200" lvl="1" indent="0">
              <a:buNone/>
            </a:pPr>
            <a:endParaRPr lang="en-GB" dirty="0">
              <a:solidFill>
                <a:schemeClr val="bg1"/>
              </a:solidFill>
              <a:latin typeface="Courier" pitchFamily="2" charset="0"/>
            </a:endParaRPr>
          </a:p>
          <a:p>
            <a:pPr marL="0" indent="0">
              <a:buNone/>
            </a:pPr>
            <a:endParaRPr lang="en-GB" dirty="0">
              <a:solidFill>
                <a:schemeClr val="bg1"/>
              </a:solidFill>
              <a:latin typeface="Courier" pitchFamily="2" charset="0"/>
            </a:endParaRPr>
          </a:p>
        </p:txBody>
      </p:sp>
      <p:pic>
        <p:nvPicPr>
          <p:cNvPr id="2" name="Picture 1">
            <a:extLst>
              <a:ext uri="{FF2B5EF4-FFF2-40B4-BE49-F238E27FC236}">
                <a16:creationId xmlns:a16="http://schemas.microsoft.com/office/drawing/2014/main" id="{4035DB9D-9C0E-064F-A634-ABC4AE5ECEE3}"/>
              </a:ext>
            </a:extLst>
          </p:cNvPr>
          <p:cNvPicPr>
            <a:picLocks noChangeAspect="1"/>
          </p:cNvPicPr>
          <p:nvPr/>
        </p:nvPicPr>
        <p:blipFill>
          <a:blip r:embed="rId3"/>
          <a:stretch>
            <a:fillRect/>
          </a:stretch>
        </p:blipFill>
        <p:spPr>
          <a:xfrm>
            <a:off x="3514725" y="1447800"/>
            <a:ext cx="2114550" cy="2602523"/>
          </a:xfrm>
          <a:prstGeom prst="rect">
            <a:avLst/>
          </a:prstGeom>
        </p:spPr>
      </p:pic>
    </p:spTree>
    <p:extLst>
      <p:ext uri="{BB962C8B-B14F-4D97-AF65-F5344CB8AC3E}">
        <p14:creationId xmlns:p14="http://schemas.microsoft.com/office/powerpoint/2010/main" val="14489271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90600" y="457200"/>
            <a:ext cx="7391400" cy="914400"/>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5400" b="1" dirty="0">
                <a:solidFill>
                  <a:schemeClr val="bg1"/>
                </a:solidFill>
                <a:latin typeface="Courier New" pitchFamily="49" charset="0"/>
                <a:cs typeface="Courier New" pitchFamily="49" charset="0"/>
              </a:rPr>
              <a:t>Design a Pipeline</a:t>
            </a:r>
            <a:endParaRPr lang="en-GB" sz="5400" b="1" dirty="0">
              <a:solidFill>
                <a:schemeClr val="bg1"/>
              </a:solidFill>
              <a:latin typeface="Courier New" pitchFamily="49" charset="0"/>
              <a:cs typeface="Courier New" pitchFamily="49" charset="0"/>
            </a:endParaRPr>
          </a:p>
        </p:txBody>
      </p:sp>
      <p:sp>
        <p:nvSpPr>
          <p:cNvPr id="6" name="Content Placeholder 2"/>
          <p:cNvSpPr txBox="1">
            <a:spLocks/>
          </p:cNvSpPr>
          <p:nvPr/>
        </p:nvSpPr>
        <p:spPr>
          <a:xfrm>
            <a:off x="3657600" y="1371600"/>
            <a:ext cx="4953000" cy="5029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chemeClr val="bg1"/>
                </a:solidFill>
                <a:latin typeface="Courier" pitchFamily="2" charset="0"/>
              </a:rPr>
              <a:t>Consider:</a:t>
            </a:r>
          </a:p>
          <a:p>
            <a:pPr lvl="1"/>
            <a:r>
              <a:rPr lang="en-GB" dirty="0">
                <a:solidFill>
                  <a:schemeClr val="bg1"/>
                </a:solidFill>
                <a:latin typeface="Courier" pitchFamily="2" charset="0"/>
              </a:rPr>
              <a:t>What makes money</a:t>
            </a:r>
          </a:p>
          <a:p>
            <a:pPr lvl="1"/>
            <a:r>
              <a:rPr lang="en-GB" dirty="0">
                <a:solidFill>
                  <a:schemeClr val="bg1"/>
                </a:solidFill>
                <a:latin typeface="Courier" pitchFamily="2" charset="0"/>
              </a:rPr>
              <a:t>Where risk lies</a:t>
            </a:r>
          </a:p>
          <a:p>
            <a:pPr lvl="1"/>
            <a:r>
              <a:rPr lang="en-GB" dirty="0">
                <a:solidFill>
                  <a:schemeClr val="bg1"/>
                </a:solidFill>
                <a:latin typeface="Courier" pitchFamily="2" charset="0"/>
              </a:rPr>
              <a:t>Most important types of testing</a:t>
            </a:r>
          </a:p>
          <a:p>
            <a:pPr lvl="1"/>
            <a:r>
              <a:rPr lang="en-GB" dirty="0">
                <a:solidFill>
                  <a:schemeClr val="bg1"/>
                </a:solidFill>
                <a:latin typeface="Courier" pitchFamily="2" charset="0"/>
              </a:rPr>
              <a:t>Path to live</a:t>
            </a:r>
          </a:p>
          <a:p>
            <a:pPr lvl="1"/>
            <a:r>
              <a:rPr lang="en-GB" dirty="0">
                <a:solidFill>
                  <a:schemeClr val="bg1"/>
                </a:solidFill>
                <a:latin typeface="Courier" pitchFamily="2" charset="0"/>
              </a:rPr>
              <a:t>CALMS Handout principles</a:t>
            </a:r>
          </a:p>
          <a:p>
            <a:r>
              <a:rPr lang="en-GB" dirty="0">
                <a:solidFill>
                  <a:schemeClr val="bg1"/>
                </a:solidFill>
                <a:latin typeface="Courier" pitchFamily="2" charset="0"/>
              </a:rPr>
              <a:t>Use the pipeline key to express</a:t>
            </a:r>
          </a:p>
          <a:p>
            <a:pPr marL="0" indent="0">
              <a:buNone/>
            </a:pPr>
            <a:endParaRPr lang="en-GB" dirty="0">
              <a:solidFill>
                <a:schemeClr val="bg1"/>
              </a:solidFill>
              <a:latin typeface="Courier" pitchFamily="2" charset="0"/>
            </a:endParaRPr>
          </a:p>
        </p:txBody>
      </p:sp>
      <p:pic>
        <p:nvPicPr>
          <p:cNvPr id="2" name="Picture 1">
            <a:extLst>
              <a:ext uri="{FF2B5EF4-FFF2-40B4-BE49-F238E27FC236}">
                <a16:creationId xmlns:a16="http://schemas.microsoft.com/office/drawing/2014/main" id="{C5EFC1A8-60A9-6845-A8DB-62E317FE46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4925" y="2525485"/>
            <a:ext cx="3342675" cy="2721429"/>
          </a:xfrm>
          <a:prstGeom prst="rect">
            <a:avLst/>
          </a:prstGeom>
        </p:spPr>
      </p:pic>
    </p:spTree>
    <p:extLst>
      <p:ext uri="{BB962C8B-B14F-4D97-AF65-F5344CB8AC3E}">
        <p14:creationId xmlns:p14="http://schemas.microsoft.com/office/powerpoint/2010/main" val="23721794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38299" y="584200"/>
            <a:ext cx="5867400" cy="990600"/>
          </a:xfrm>
        </p:spPr>
        <p:txBody>
          <a:bodyPr>
            <a:noAutofit/>
          </a:bodyPr>
          <a:lstStyle/>
          <a:p>
            <a:pPr marL="0" indent="0" algn="ctr">
              <a:spcBef>
                <a:spcPts val="0"/>
              </a:spcBef>
              <a:buNone/>
              <a:defRPr/>
            </a:pPr>
            <a:r>
              <a:rPr lang="en-US" sz="4800" b="1" dirty="0">
                <a:solidFill>
                  <a:schemeClr val="bg1"/>
                </a:solidFill>
                <a:latin typeface="Courier New" charset="0"/>
                <a:ea typeface="Courier New" charset="0"/>
                <a:cs typeface="Courier New" charset="0"/>
              </a:rPr>
              <a:t>Reflections on pipeline design</a:t>
            </a:r>
          </a:p>
        </p:txBody>
      </p:sp>
      <p:pic>
        <p:nvPicPr>
          <p:cNvPr id="2" name="Picture 1">
            <a:extLst>
              <a:ext uri="{FF2B5EF4-FFF2-40B4-BE49-F238E27FC236}">
                <a16:creationId xmlns:a16="http://schemas.microsoft.com/office/drawing/2014/main" id="{36563514-88F7-7E42-A07A-B90F8FBC865C}"/>
              </a:ext>
            </a:extLst>
          </p:cNvPr>
          <p:cNvPicPr>
            <a:picLocks noChangeAspect="1"/>
          </p:cNvPicPr>
          <p:nvPr/>
        </p:nvPicPr>
        <p:blipFill>
          <a:blip r:embed="rId3"/>
          <a:stretch>
            <a:fillRect/>
          </a:stretch>
        </p:blipFill>
        <p:spPr>
          <a:xfrm>
            <a:off x="2056864" y="2438400"/>
            <a:ext cx="5030271" cy="3340100"/>
          </a:xfrm>
          <a:prstGeom prst="rect">
            <a:avLst/>
          </a:prstGeom>
        </p:spPr>
      </p:pic>
    </p:spTree>
    <p:extLst>
      <p:ext uri="{BB962C8B-B14F-4D97-AF65-F5344CB8AC3E}">
        <p14:creationId xmlns:p14="http://schemas.microsoft.com/office/powerpoint/2010/main" val="14964448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7197" y="381000"/>
            <a:ext cx="8301101" cy="762000"/>
          </a:xfrm>
        </p:spPr>
        <p:txBody>
          <a:bodyPr>
            <a:noAutofit/>
          </a:bodyPr>
          <a:lstStyle/>
          <a:p>
            <a:pPr marL="0" indent="0" algn="ctr">
              <a:buNone/>
            </a:pPr>
            <a:r>
              <a:rPr lang="en-GB" sz="4000" b="1" dirty="0">
                <a:solidFill>
                  <a:schemeClr val="bg1"/>
                </a:solidFill>
                <a:latin typeface="Courier New" panose="02070309020205020404" pitchFamily="49" charset="0"/>
                <a:cs typeface="Courier New" panose="02070309020205020404" pitchFamily="49" charset="0"/>
              </a:rPr>
              <a:t>Final thoughts…</a:t>
            </a:r>
          </a:p>
        </p:txBody>
      </p:sp>
      <p:pic>
        <p:nvPicPr>
          <p:cNvPr id="2" name="Picture 1">
            <a:extLst>
              <a:ext uri="{FF2B5EF4-FFF2-40B4-BE49-F238E27FC236}">
                <a16:creationId xmlns:a16="http://schemas.microsoft.com/office/drawing/2014/main" id="{E9BEA6DE-2917-6A4D-96F9-1452E5442D22}"/>
              </a:ext>
            </a:extLst>
          </p:cNvPr>
          <p:cNvPicPr>
            <a:picLocks noChangeAspect="1"/>
          </p:cNvPicPr>
          <p:nvPr/>
        </p:nvPicPr>
        <p:blipFill>
          <a:blip r:embed="rId3"/>
          <a:stretch>
            <a:fillRect/>
          </a:stretch>
        </p:blipFill>
        <p:spPr>
          <a:xfrm>
            <a:off x="2038350" y="1295400"/>
            <a:ext cx="5067300" cy="5012813"/>
          </a:xfrm>
          <a:prstGeom prst="rect">
            <a:avLst/>
          </a:prstGeom>
        </p:spPr>
      </p:pic>
    </p:spTree>
    <p:extLst>
      <p:ext uri="{BB962C8B-B14F-4D97-AF65-F5344CB8AC3E}">
        <p14:creationId xmlns:p14="http://schemas.microsoft.com/office/powerpoint/2010/main" val="108031425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067" y="152400"/>
            <a:ext cx="8763000" cy="685800"/>
          </a:xfrm>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b="1" dirty="0">
                <a:solidFill>
                  <a:schemeClr val="bg1"/>
                </a:solidFill>
                <a:latin typeface="Courier New" pitchFamily="49" charset="0"/>
                <a:cs typeface="Courier New" pitchFamily="49" charset="0"/>
              </a:rPr>
              <a:t>Our journey together…</a:t>
            </a:r>
            <a:endParaRPr lang="en-GB" sz="4000" b="1" dirty="0">
              <a:solidFill>
                <a:schemeClr val="bg1"/>
              </a:solidFill>
              <a:latin typeface="Courier New" pitchFamily="49" charset="0"/>
              <a:cs typeface="Courier New" pitchFamily="49" charset="0"/>
            </a:endParaRPr>
          </a:p>
        </p:txBody>
      </p:sp>
      <p:sp>
        <p:nvSpPr>
          <p:cNvPr id="4" name="Content Placeholder 2"/>
          <p:cNvSpPr txBox="1">
            <a:spLocks/>
          </p:cNvSpPr>
          <p:nvPr/>
        </p:nvSpPr>
        <p:spPr>
          <a:xfrm>
            <a:off x="419100" y="4419600"/>
            <a:ext cx="8305800" cy="2133600"/>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5600" dirty="0">
                <a:solidFill>
                  <a:schemeClr val="bg1"/>
                </a:solidFill>
                <a:latin typeface="Courier New" pitchFamily="49" charset="0"/>
                <a:cs typeface="Courier New" pitchFamily="49" charset="0"/>
              </a:rPr>
              <a:t>Building a simple pipeline</a:t>
            </a:r>
          </a:p>
          <a:p>
            <a:r>
              <a:rPr lang="en-US" sz="5600" dirty="0">
                <a:solidFill>
                  <a:schemeClr val="bg1"/>
                </a:solidFill>
                <a:latin typeface="Courier New" pitchFamily="49" charset="0"/>
                <a:cs typeface="Courier New" pitchFamily="49" charset="0"/>
              </a:rPr>
              <a:t>Enhancing pipelines with different forms of testing</a:t>
            </a:r>
          </a:p>
          <a:p>
            <a:r>
              <a:rPr lang="en-US" sz="5600" dirty="0">
                <a:solidFill>
                  <a:schemeClr val="bg1"/>
                </a:solidFill>
                <a:latin typeface="Courier New" pitchFamily="49" charset="0"/>
                <a:cs typeface="Courier New" pitchFamily="49" charset="0"/>
              </a:rPr>
              <a:t>Design principles for pipelines</a:t>
            </a:r>
            <a:endParaRPr lang="en-GB" sz="5600" dirty="0">
              <a:solidFill>
                <a:schemeClr val="bg1"/>
              </a:solidFill>
              <a:latin typeface="Courier New" pitchFamily="49" charset="0"/>
              <a:cs typeface="Courier New" pitchFamily="49" charset="0"/>
            </a:endParaRPr>
          </a:p>
          <a:p>
            <a:endParaRPr lang="en-GB" sz="4400" dirty="0">
              <a:solidFill>
                <a:schemeClr val="bg1"/>
              </a:solidFill>
              <a:latin typeface="Courier New" pitchFamily="49" charset="0"/>
              <a:cs typeface="Courier New" pitchFamily="49" charset="0"/>
            </a:endParaRPr>
          </a:p>
        </p:txBody>
      </p:sp>
      <p:pic>
        <p:nvPicPr>
          <p:cNvPr id="5" name="Picture 4">
            <a:extLst>
              <a:ext uri="{FF2B5EF4-FFF2-40B4-BE49-F238E27FC236}">
                <a16:creationId xmlns:a16="http://schemas.microsoft.com/office/drawing/2014/main" id="{46CDE667-01E0-7B43-B97E-8B73C84E93D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95367" y="1466850"/>
            <a:ext cx="3962400" cy="2324100"/>
          </a:xfrm>
          <a:prstGeom prst="rect">
            <a:avLst/>
          </a:prstGeom>
        </p:spPr>
      </p:pic>
    </p:spTree>
    <p:extLst>
      <p:ext uri="{BB962C8B-B14F-4D97-AF65-F5344CB8AC3E}">
        <p14:creationId xmlns:p14="http://schemas.microsoft.com/office/powerpoint/2010/main" val="21234771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067" y="152400"/>
            <a:ext cx="8763000" cy="685800"/>
          </a:xfrm>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b="1" dirty="0">
                <a:solidFill>
                  <a:schemeClr val="bg1"/>
                </a:solidFill>
                <a:latin typeface="Courier New" pitchFamily="49" charset="0"/>
                <a:cs typeface="Courier New" pitchFamily="49" charset="0"/>
              </a:rPr>
              <a:t>Key skills to develop…</a:t>
            </a:r>
            <a:endParaRPr lang="en-GB" sz="4000" b="1" dirty="0">
              <a:solidFill>
                <a:schemeClr val="bg1"/>
              </a:solidFill>
              <a:latin typeface="Courier New" pitchFamily="49" charset="0"/>
              <a:cs typeface="Courier New" pitchFamily="49" charset="0"/>
            </a:endParaRPr>
          </a:p>
        </p:txBody>
      </p:sp>
      <p:sp>
        <p:nvSpPr>
          <p:cNvPr id="4" name="Content Placeholder 2"/>
          <p:cNvSpPr txBox="1">
            <a:spLocks/>
          </p:cNvSpPr>
          <p:nvPr/>
        </p:nvSpPr>
        <p:spPr>
          <a:xfrm>
            <a:off x="619216" y="4724400"/>
            <a:ext cx="7905567" cy="1955800"/>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5600" dirty="0">
                <a:solidFill>
                  <a:schemeClr val="bg1"/>
                </a:solidFill>
                <a:latin typeface="Courier New" pitchFamily="49" charset="0"/>
                <a:cs typeface="Courier New" pitchFamily="49" charset="0"/>
              </a:rPr>
              <a:t>Source control</a:t>
            </a:r>
          </a:p>
          <a:p>
            <a:r>
              <a:rPr lang="en-GB" sz="5600" dirty="0">
                <a:solidFill>
                  <a:schemeClr val="bg1"/>
                </a:solidFill>
                <a:latin typeface="Courier New" pitchFamily="49" charset="0"/>
                <a:cs typeface="Courier New" pitchFamily="49" charset="0"/>
              </a:rPr>
              <a:t>Configuration management</a:t>
            </a:r>
          </a:p>
          <a:p>
            <a:r>
              <a:rPr lang="en-US" sz="5600" dirty="0">
                <a:solidFill>
                  <a:schemeClr val="bg1"/>
                </a:solidFill>
                <a:latin typeface="Courier New" pitchFamily="49" charset="0"/>
                <a:cs typeface="Courier New" pitchFamily="49" charset="0"/>
              </a:rPr>
              <a:t>Deployment &amp; release patterns</a:t>
            </a:r>
          </a:p>
          <a:p>
            <a:r>
              <a:rPr lang="en-US" sz="5600" dirty="0">
                <a:solidFill>
                  <a:schemeClr val="bg1"/>
                </a:solidFill>
                <a:latin typeface="Courier New" pitchFamily="49" charset="0"/>
                <a:cs typeface="Courier New" pitchFamily="49" charset="0"/>
              </a:rPr>
              <a:t>Understanding architecture</a:t>
            </a:r>
            <a:endParaRPr lang="en-GB" sz="5600" dirty="0">
              <a:solidFill>
                <a:schemeClr val="bg1"/>
              </a:solidFill>
              <a:latin typeface="Courier New" pitchFamily="49" charset="0"/>
              <a:cs typeface="Courier New" pitchFamily="49" charset="0"/>
            </a:endParaRPr>
          </a:p>
          <a:p>
            <a:endParaRPr lang="en-GB" sz="4400" dirty="0">
              <a:solidFill>
                <a:schemeClr val="bg1"/>
              </a:solidFill>
              <a:latin typeface="Courier New" pitchFamily="49" charset="0"/>
              <a:cs typeface="Courier New" pitchFamily="49" charset="0"/>
            </a:endParaRPr>
          </a:p>
        </p:txBody>
      </p:sp>
      <p:pic>
        <p:nvPicPr>
          <p:cNvPr id="5" name="Picture 4">
            <a:extLst>
              <a:ext uri="{FF2B5EF4-FFF2-40B4-BE49-F238E27FC236}">
                <a16:creationId xmlns:a16="http://schemas.microsoft.com/office/drawing/2014/main" id="{8ABA0838-5C50-5E45-A019-7E0E733F1A0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82333" y="1295400"/>
            <a:ext cx="3979333" cy="2984500"/>
          </a:xfrm>
          <a:prstGeom prst="rect">
            <a:avLst/>
          </a:prstGeom>
        </p:spPr>
      </p:pic>
    </p:spTree>
    <p:extLst>
      <p:ext uri="{BB962C8B-B14F-4D97-AF65-F5344CB8AC3E}">
        <p14:creationId xmlns:p14="http://schemas.microsoft.com/office/powerpoint/2010/main" val="23702085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76600" y="212232"/>
            <a:ext cx="2667000" cy="914400"/>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5400" b="1" dirty="0">
                <a:solidFill>
                  <a:schemeClr val="bg1"/>
                </a:solidFill>
                <a:latin typeface="Courier New" pitchFamily="49" charset="0"/>
                <a:cs typeface="Courier New" pitchFamily="49" charset="0"/>
              </a:rPr>
              <a:t>Y </a:t>
            </a:r>
            <a:r>
              <a:rPr lang="en-US" sz="5400" b="1" dirty="0" err="1">
                <a:solidFill>
                  <a:schemeClr val="bg1"/>
                </a:solidFill>
                <a:latin typeface="Courier New" pitchFamily="49" charset="0"/>
                <a:cs typeface="Courier New" pitchFamily="49" charset="0"/>
              </a:rPr>
              <a:t>tho</a:t>
            </a:r>
            <a:r>
              <a:rPr lang="en-US" sz="5400" b="1" dirty="0">
                <a:solidFill>
                  <a:schemeClr val="bg1"/>
                </a:solidFill>
                <a:latin typeface="Courier New" pitchFamily="49" charset="0"/>
                <a:cs typeface="Courier New" pitchFamily="49" charset="0"/>
              </a:rPr>
              <a:t>?</a:t>
            </a:r>
            <a:endParaRPr lang="en-GB" sz="5400" b="1" dirty="0">
              <a:solidFill>
                <a:schemeClr val="bg1"/>
              </a:solidFill>
              <a:latin typeface="Courier New" pitchFamily="49" charset="0"/>
              <a:cs typeface="Courier New" pitchFamily="49" charset="0"/>
            </a:endParaRPr>
          </a:p>
        </p:txBody>
      </p:sp>
      <p:sp>
        <p:nvSpPr>
          <p:cNvPr id="6" name="Content Placeholder 2"/>
          <p:cNvSpPr txBox="1">
            <a:spLocks/>
          </p:cNvSpPr>
          <p:nvPr/>
        </p:nvSpPr>
        <p:spPr>
          <a:xfrm>
            <a:off x="1063978" y="4889205"/>
            <a:ext cx="7016044" cy="1066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bg1"/>
                </a:solidFill>
                <a:latin typeface="Courier" pitchFamily="2" charset="0"/>
              </a:rPr>
              <a:t>New ways to contribute as testers in a changing world</a:t>
            </a:r>
          </a:p>
        </p:txBody>
      </p:sp>
      <p:pic>
        <p:nvPicPr>
          <p:cNvPr id="2" name="Picture 1">
            <a:extLst>
              <a:ext uri="{FF2B5EF4-FFF2-40B4-BE49-F238E27FC236}">
                <a16:creationId xmlns:a16="http://schemas.microsoft.com/office/drawing/2014/main" id="{C372E801-D69E-3047-A3EE-73C25AF5D203}"/>
              </a:ext>
            </a:extLst>
          </p:cNvPr>
          <p:cNvPicPr>
            <a:picLocks noChangeAspect="1"/>
          </p:cNvPicPr>
          <p:nvPr/>
        </p:nvPicPr>
        <p:blipFill>
          <a:blip r:embed="rId3"/>
          <a:stretch>
            <a:fillRect/>
          </a:stretch>
        </p:blipFill>
        <p:spPr>
          <a:xfrm>
            <a:off x="2190750" y="1447800"/>
            <a:ext cx="4762500" cy="2857500"/>
          </a:xfrm>
          <a:prstGeom prst="rect">
            <a:avLst/>
          </a:prstGeom>
        </p:spPr>
      </p:pic>
    </p:spTree>
    <p:extLst>
      <p:ext uri="{BB962C8B-B14F-4D97-AF65-F5344CB8AC3E}">
        <p14:creationId xmlns:p14="http://schemas.microsoft.com/office/powerpoint/2010/main" val="67033790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067" y="152400"/>
            <a:ext cx="8763000" cy="685800"/>
          </a:xfrm>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b="1" dirty="0">
                <a:solidFill>
                  <a:schemeClr val="bg1"/>
                </a:solidFill>
                <a:latin typeface="Courier New" pitchFamily="49" charset="0"/>
                <a:cs typeface="Courier New" pitchFamily="49" charset="0"/>
              </a:rPr>
              <a:t>Feedback…</a:t>
            </a:r>
            <a:endParaRPr lang="en-GB" sz="4000" b="1" dirty="0">
              <a:solidFill>
                <a:schemeClr val="bg1"/>
              </a:solidFill>
              <a:latin typeface="Courier New" pitchFamily="49" charset="0"/>
              <a:cs typeface="Courier New" pitchFamily="49" charset="0"/>
            </a:endParaRPr>
          </a:p>
        </p:txBody>
      </p:sp>
      <p:pic>
        <p:nvPicPr>
          <p:cNvPr id="5" name="Picture 4">
            <a:extLst>
              <a:ext uri="{FF2B5EF4-FFF2-40B4-BE49-F238E27FC236}">
                <a16:creationId xmlns:a16="http://schemas.microsoft.com/office/drawing/2014/main" id="{23726AEB-2449-994E-B37A-12B47E3B58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4224" y="1053148"/>
            <a:ext cx="4175552" cy="5106352"/>
          </a:xfrm>
          <a:prstGeom prst="rect">
            <a:avLst/>
          </a:prstGeom>
        </p:spPr>
      </p:pic>
    </p:spTree>
    <p:extLst>
      <p:ext uri="{BB962C8B-B14F-4D97-AF65-F5344CB8AC3E}">
        <p14:creationId xmlns:p14="http://schemas.microsoft.com/office/powerpoint/2010/main" val="109105672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099" y="457200"/>
            <a:ext cx="7543800" cy="990600"/>
          </a:xfrm>
        </p:spPr>
        <p:txBody>
          <a:bodyPr>
            <a:noAutofit/>
          </a:bodyPr>
          <a:lstStyle/>
          <a:p>
            <a:pPr marL="0" indent="0">
              <a:spcBef>
                <a:spcPts val="0"/>
              </a:spcBef>
              <a:buNone/>
              <a:defRPr/>
            </a:pPr>
            <a:r>
              <a:rPr lang="en-US" sz="4800" b="1" dirty="0">
                <a:solidFill>
                  <a:schemeClr val="bg1"/>
                </a:solidFill>
                <a:latin typeface="Courier New" charset="0"/>
                <a:ea typeface="Courier New" charset="0"/>
                <a:cs typeface="Courier New" charset="0"/>
              </a:rPr>
              <a:t>Thank you very much…</a:t>
            </a:r>
          </a:p>
        </p:txBody>
      </p:sp>
      <p:pic>
        <p:nvPicPr>
          <p:cNvPr id="4" name="Picture 3">
            <a:extLst>
              <a:ext uri="{FF2B5EF4-FFF2-40B4-BE49-F238E27FC236}">
                <a16:creationId xmlns:a16="http://schemas.microsoft.com/office/drawing/2014/main" id="{DE00B7DE-9E53-C641-B20D-1341A844B925}"/>
              </a:ext>
            </a:extLst>
          </p:cNvPr>
          <p:cNvPicPr>
            <a:picLocks noChangeAspect="1"/>
          </p:cNvPicPr>
          <p:nvPr/>
        </p:nvPicPr>
        <p:blipFill>
          <a:blip r:embed="rId3"/>
          <a:stretch>
            <a:fillRect/>
          </a:stretch>
        </p:blipFill>
        <p:spPr>
          <a:xfrm>
            <a:off x="1487713" y="1803400"/>
            <a:ext cx="6168571" cy="3454400"/>
          </a:xfrm>
          <a:prstGeom prst="rect">
            <a:avLst/>
          </a:prstGeom>
        </p:spPr>
      </p:pic>
    </p:spTree>
    <p:extLst>
      <p:ext uri="{BB962C8B-B14F-4D97-AF65-F5344CB8AC3E}">
        <p14:creationId xmlns:p14="http://schemas.microsoft.com/office/powerpoint/2010/main" val="149644482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067" y="152400"/>
            <a:ext cx="8763000" cy="685800"/>
          </a:xfrm>
        </p:spPr>
        <p:txBody>
          <a:bodyP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000" b="1" dirty="0">
                <a:solidFill>
                  <a:schemeClr val="bg1"/>
                </a:solidFill>
                <a:latin typeface="Courier New" pitchFamily="49" charset="0"/>
                <a:cs typeface="Courier New" pitchFamily="49" charset="0"/>
              </a:rPr>
              <a:t>Be excellent to each other</a:t>
            </a:r>
            <a:endParaRPr lang="en-GB" sz="4000" b="1" dirty="0">
              <a:solidFill>
                <a:schemeClr val="bg1"/>
              </a:solidFill>
              <a:latin typeface="Courier New" pitchFamily="49" charset="0"/>
              <a:cs typeface="Courier New" pitchFamily="49" charset="0"/>
            </a:endParaRPr>
          </a:p>
        </p:txBody>
      </p:sp>
      <p:sp>
        <p:nvSpPr>
          <p:cNvPr id="4" name="Content Placeholder 2"/>
          <p:cNvSpPr txBox="1">
            <a:spLocks/>
          </p:cNvSpPr>
          <p:nvPr/>
        </p:nvSpPr>
        <p:spPr>
          <a:xfrm>
            <a:off x="5581467" y="1295400"/>
            <a:ext cx="3276600" cy="5105400"/>
          </a:xfrm>
          <a:prstGeom prst="rect">
            <a:avLst/>
          </a:prstGeom>
        </p:spPr>
        <p:txBody>
          <a:bodyPr vert="horz" lIns="91440" tIns="45720" rIns="91440" bIns="45720" rtlCol="0">
            <a:normAutofit fontScale="4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5600" dirty="0">
                <a:solidFill>
                  <a:schemeClr val="bg1"/>
                </a:solidFill>
                <a:latin typeface="Courier New" pitchFamily="49" charset="0"/>
                <a:cs typeface="Courier New" pitchFamily="49" charset="0"/>
              </a:rPr>
              <a:t>Code of conduct</a:t>
            </a:r>
          </a:p>
          <a:p>
            <a:r>
              <a:rPr lang="en-GB" sz="5600" dirty="0">
                <a:solidFill>
                  <a:schemeClr val="bg1"/>
                </a:solidFill>
                <a:latin typeface="Courier New" pitchFamily="49" charset="0"/>
                <a:cs typeface="Courier New" pitchFamily="49" charset="0"/>
              </a:rPr>
              <a:t>Ask questions now, deep dive later.</a:t>
            </a:r>
          </a:p>
          <a:p>
            <a:r>
              <a:rPr lang="en-US" sz="5600" dirty="0">
                <a:solidFill>
                  <a:schemeClr val="bg1"/>
                </a:solidFill>
                <a:latin typeface="Courier New" pitchFamily="49" charset="0"/>
                <a:cs typeface="Courier New" pitchFamily="49" charset="0"/>
              </a:rPr>
              <a:t>Help those around you, varied experience in the room.</a:t>
            </a:r>
          </a:p>
          <a:p>
            <a:r>
              <a:rPr lang="en-US" sz="5600" dirty="0">
                <a:solidFill>
                  <a:schemeClr val="bg1"/>
                </a:solidFill>
                <a:latin typeface="Courier New" pitchFamily="49" charset="0"/>
                <a:cs typeface="Courier New" pitchFamily="49" charset="0"/>
              </a:rPr>
              <a:t>Technical problems? Flag them and share.</a:t>
            </a:r>
            <a:endParaRPr lang="en-GB" sz="5600" dirty="0">
              <a:solidFill>
                <a:schemeClr val="bg1"/>
              </a:solidFill>
              <a:latin typeface="Courier New" pitchFamily="49" charset="0"/>
              <a:cs typeface="Courier New" pitchFamily="49" charset="0"/>
            </a:endParaRPr>
          </a:p>
          <a:p>
            <a:endParaRPr lang="en-GB" sz="4400" dirty="0">
              <a:solidFill>
                <a:schemeClr val="bg1"/>
              </a:solidFill>
              <a:latin typeface="Courier New" pitchFamily="49" charset="0"/>
              <a:cs typeface="Courier New" pitchFamily="49" charset="0"/>
            </a:endParaRPr>
          </a:p>
        </p:txBody>
      </p:sp>
      <p:pic>
        <p:nvPicPr>
          <p:cNvPr id="2" name="Picture 1">
            <a:extLst>
              <a:ext uri="{FF2B5EF4-FFF2-40B4-BE49-F238E27FC236}">
                <a16:creationId xmlns:a16="http://schemas.microsoft.com/office/drawing/2014/main" id="{D4FB4ACC-BB57-4F40-92CD-A5E5F5D14BB2}"/>
              </a:ext>
            </a:extLst>
          </p:cNvPr>
          <p:cNvPicPr>
            <a:picLocks noChangeAspect="1"/>
          </p:cNvPicPr>
          <p:nvPr/>
        </p:nvPicPr>
        <p:blipFill>
          <a:blip r:embed="rId3"/>
          <a:stretch>
            <a:fillRect/>
          </a:stretch>
        </p:blipFill>
        <p:spPr>
          <a:xfrm>
            <a:off x="609600" y="1828800"/>
            <a:ext cx="4648200" cy="3870683"/>
          </a:xfrm>
          <a:prstGeom prst="rect">
            <a:avLst/>
          </a:prstGeom>
        </p:spPr>
      </p:pic>
    </p:spTree>
    <p:extLst>
      <p:ext uri="{BB962C8B-B14F-4D97-AF65-F5344CB8AC3E}">
        <p14:creationId xmlns:p14="http://schemas.microsoft.com/office/powerpoint/2010/main" val="21234771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0800" y="444795"/>
            <a:ext cx="3962400" cy="914400"/>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5400" b="1" dirty="0">
                <a:solidFill>
                  <a:schemeClr val="bg1"/>
                </a:solidFill>
                <a:latin typeface="Courier New" pitchFamily="49" charset="0"/>
                <a:cs typeface="Courier New" pitchFamily="49" charset="0"/>
              </a:rPr>
              <a:t>Exercises </a:t>
            </a:r>
            <a:endParaRPr lang="en-GB" sz="5400" b="1" dirty="0">
              <a:solidFill>
                <a:schemeClr val="bg1"/>
              </a:solidFill>
              <a:latin typeface="Courier New" pitchFamily="49" charset="0"/>
              <a:cs typeface="Courier New" pitchFamily="49" charset="0"/>
            </a:endParaRPr>
          </a:p>
        </p:txBody>
      </p:sp>
      <p:sp>
        <p:nvSpPr>
          <p:cNvPr id="6" name="Content Placeholder 2"/>
          <p:cNvSpPr txBox="1">
            <a:spLocks/>
          </p:cNvSpPr>
          <p:nvPr/>
        </p:nvSpPr>
        <p:spPr>
          <a:xfrm>
            <a:off x="1063978" y="5181600"/>
            <a:ext cx="7016044" cy="1066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bg1"/>
                </a:solidFill>
                <a:latin typeface="Courier" pitchFamily="2" charset="0"/>
              </a:rPr>
              <a:t>Recognising pipeline technology and terminology </a:t>
            </a:r>
          </a:p>
        </p:txBody>
      </p:sp>
      <p:pic>
        <p:nvPicPr>
          <p:cNvPr id="2" name="Picture 1">
            <a:extLst>
              <a:ext uri="{FF2B5EF4-FFF2-40B4-BE49-F238E27FC236}">
                <a16:creationId xmlns:a16="http://schemas.microsoft.com/office/drawing/2014/main" id="{ACDA0406-6762-C645-8F01-0AB043840159}"/>
              </a:ext>
            </a:extLst>
          </p:cNvPr>
          <p:cNvPicPr>
            <a:picLocks noChangeAspect="1"/>
          </p:cNvPicPr>
          <p:nvPr/>
        </p:nvPicPr>
        <p:blipFill>
          <a:blip r:embed="rId3"/>
          <a:stretch>
            <a:fillRect/>
          </a:stretch>
        </p:blipFill>
        <p:spPr>
          <a:xfrm>
            <a:off x="2570747" y="1544311"/>
            <a:ext cx="3962399" cy="3412066"/>
          </a:xfrm>
          <a:prstGeom prst="rect">
            <a:avLst/>
          </a:prstGeom>
        </p:spPr>
      </p:pic>
    </p:spTree>
    <p:extLst>
      <p:ext uri="{BB962C8B-B14F-4D97-AF65-F5344CB8AC3E}">
        <p14:creationId xmlns:p14="http://schemas.microsoft.com/office/powerpoint/2010/main" val="29478191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0800" y="444795"/>
            <a:ext cx="3962400" cy="914400"/>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5400" b="1" dirty="0">
                <a:solidFill>
                  <a:schemeClr val="bg1"/>
                </a:solidFill>
                <a:latin typeface="Courier New" pitchFamily="49" charset="0"/>
                <a:cs typeface="Courier New" pitchFamily="49" charset="0"/>
              </a:rPr>
              <a:t>Exercises </a:t>
            </a:r>
            <a:endParaRPr lang="en-GB" sz="5400" b="1" dirty="0">
              <a:solidFill>
                <a:schemeClr val="bg1"/>
              </a:solidFill>
              <a:latin typeface="Courier New" pitchFamily="49" charset="0"/>
              <a:cs typeface="Courier New" pitchFamily="49" charset="0"/>
            </a:endParaRPr>
          </a:p>
        </p:txBody>
      </p:sp>
      <p:sp>
        <p:nvSpPr>
          <p:cNvPr id="6" name="Content Placeholder 2"/>
          <p:cNvSpPr txBox="1">
            <a:spLocks/>
          </p:cNvSpPr>
          <p:nvPr/>
        </p:nvSpPr>
        <p:spPr>
          <a:xfrm>
            <a:off x="1524000" y="5132726"/>
            <a:ext cx="6248400" cy="1066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bg1"/>
                </a:solidFill>
                <a:latin typeface="Courier" pitchFamily="2" charset="0"/>
              </a:rPr>
              <a:t>Building a multi stage pipeline in Jenkins</a:t>
            </a:r>
          </a:p>
        </p:txBody>
      </p:sp>
      <p:pic>
        <p:nvPicPr>
          <p:cNvPr id="2" name="Picture 1">
            <a:extLst>
              <a:ext uri="{FF2B5EF4-FFF2-40B4-BE49-F238E27FC236}">
                <a16:creationId xmlns:a16="http://schemas.microsoft.com/office/drawing/2014/main" id="{1E24CCB7-7C31-B64F-8ED2-F421C87882C3}"/>
              </a:ext>
            </a:extLst>
          </p:cNvPr>
          <p:cNvPicPr>
            <a:picLocks noChangeAspect="1"/>
          </p:cNvPicPr>
          <p:nvPr/>
        </p:nvPicPr>
        <p:blipFill>
          <a:blip r:embed="rId3"/>
          <a:stretch>
            <a:fillRect/>
          </a:stretch>
        </p:blipFill>
        <p:spPr>
          <a:xfrm>
            <a:off x="2247710" y="1944358"/>
            <a:ext cx="4648580" cy="2603205"/>
          </a:xfrm>
          <a:prstGeom prst="rect">
            <a:avLst/>
          </a:prstGeom>
        </p:spPr>
      </p:pic>
    </p:spTree>
    <p:extLst>
      <p:ext uri="{BB962C8B-B14F-4D97-AF65-F5344CB8AC3E}">
        <p14:creationId xmlns:p14="http://schemas.microsoft.com/office/powerpoint/2010/main" val="103006121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0800" y="444795"/>
            <a:ext cx="3962400" cy="914400"/>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5400" b="1" dirty="0">
                <a:solidFill>
                  <a:schemeClr val="bg1"/>
                </a:solidFill>
                <a:latin typeface="Courier New" pitchFamily="49" charset="0"/>
                <a:cs typeface="Courier New" pitchFamily="49" charset="0"/>
              </a:rPr>
              <a:t>Exercises </a:t>
            </a:r>
            <a:endParaRPr lang="en-GB" sz="5400" b="1" dirty="0">
              <a:solidFill>
                <a:schemeClr val="bg1"/>
              </a:solidFill>
              <a:latin typeface="Courier New" pitchFamily="49" charset="0"/>
              <a:cs typeface="Courier New" pitchFamily="49" charset="0"/>
            </a:endParaRPr>
          </a:p>
        </p:txBody>
      </p:sp>
      <p:sp>
        <p:nvSpPr>
          <p:cNvPr id="6" name="Content Placeholder 2"/>
          <p:cNvSpPr txBox="1">
            <a:spLocks/>
          </p:cNvSpPr>
          <p:nvPr/>
        </p:nvSpPr>
        <p:spPr>
          <a:xfrm>
            <a:off x="304800" y="5334000"/>
            <a:ext cx="8534400" cy="1066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dirty="0">
                <a:solidFill>
                  <a:schemeClr val="bg1"/>
                </a:solidFill>
                <a:latin typeface="Courier" pitchFamily="2" charset="0"/>
              </a:rPr>
              <a:t>Principles of building a pipeline to facilitate balanced testing</a:t>
            </a:r>
          </a:p>
        </p:txBody>
      </p:sp>
      <p:pic>
        <p:nvPicPr>
          <p:cNvPr id="4" name="Picture 3" descr="A screenshot of a cell phone&#13;&#10;&#13;&#10;Description automatically generated">
            <a:extLst>
              <a:ext uri="{FF2B5EF4-FFF2-40B4-BE49-F238E27FC236}">
                <a16:creationId xmlns:a16="http://schemas.microsoft.com/office/drawing/2014/main" id="{43A5FA0F-5B30-B94C-9E5E-8F34AE8155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85900" y="1634948"/>
            <a:ext cx="6172200" cy="3423298"/>
          </a:xfrm>
          <a:prstGeom prst="rect">
            <a:avLst/>
          </a:prstGeom>
        </p:spPr>
      </p:pic>
    </p:spTree>
    <p:extLst>
      <p:ext uri="{BB962C8B-B14F-4D97-AF65-F5344CB8AC3E}">
        <p14:creationId xmlns:p14="http://schemas.microsoft.com/office/powerpoint/2010/main" val="118587124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79842</TotalTime>
  <Words>1055</Words>
  <Application>Microsoft Macintosh PowerPoint</Application>
  <PresentationFormat>On-screen Show (4:3)</PresentationFormat>
  <Paragraphs>266</Paragraphs>
  <Slides>51</Slides>
  <Notes>48</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Courier</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build advanced pipeline!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Ash Winter</dc:title>
  <dc:creator>Ash Winter</dc:creator>
  <cp:lastModifiedBy>Ashley Winter</cp:lastModifiedBy>
  <cp:revision>648</cp:revision>
  <cp:lastPrinted>2014-02-12T13:02:37Z</cp:lastPrinted>
  <dcterms:created xsi:type="dcterms:W3CDTF">2006-08-16T00:00:00Z</dcterms:created>
  <dcterms:modified xsi:type="dcterms:W3CDTF">2019-04-12T10:15:40Z</dcterms:modified>
</cp:coreProperties>
</file>